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67" r:id="rId5"/>
    <p:sldId id="268" r:id="rId6"/>
    <p:sldId id="269" r:id="rId7"/>
    <p:sldId id="271" r:id="rId8"/>
    <p:sldId id="273" r:id="rId9"/>
    <p:sldId id="272" r:id="rId10"/>
    <p:sldId id="259" r:id="rId11"/>
    <p:sldId id="270"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p:scale>
          <a:sx n="120" d="100"/>
          <a:sy n="120" d="100"/>
        </p:scale>
        <p:origin x="-1362" y="30"/>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cstate="print">
              <a:alphaModFix amt="8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cstate="print">
              <a:alphaModFix amt="8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cstate="print">
              <a:alphaModFix amt="8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01BEC2DE-2E23-49F9-AF78-62BC83CC65D2}" type="datetimeFigureOut">
              <a:rPr lang="es-ES" smtClean="0"/>
              <a:pPr/>
              <a:t>28/06/2017</a:t>
            </a:fld>
            <a:endParaRPr lang="es-ES"/>
          </a:p>
        </p:txBody>
      </p:sp>
      <p:sp>
        <p:nvSpPr>
          <p:cNvPr id="5" name="Footer Placeholder 4"/>
          <p:cNvSpPr>
            <a:spLocks noGrp="1"/>
          </p:cNvSpPr>
          <p:nvPr>
            <p:ph type="ftr" sz="quarter" idx="11"/>
          </p:nvPr>
        </p:nvSpPr>
        <p:spPr>
          <a:xfrm>
            <a:off x="812805" y="6272785"/>
            <a:ext cx="4745736" cy="365125"/>
          </a:xfrm>
        </p:spPr>
        <p:txBody>
          <a:bodyPr/>
          <a:lstStyle/>
          <a:p>
            <a:endParaRPr lang="es-E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3480266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1BEC2DE-2E23-49F9-AF78-62BC83CC65D2}" type="datetimeFigureOut">
              <a:rPr lang="es-ES" smtClean="0"/>
              <a:pPr/>
              <a:t>28/06/2017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2355964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1BEC2DE-2E23-49F9-AF78-62BC83CC65D2}" type="datetimeFigureOut">
              <a:rPr lang="es-ES" smtClean="0"/>
              <a:pPr/>
              <a:t>28/06/2017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3133617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1BEC2DE-2E23-49F9-AF78-62BC83CC65D2}" type="datetimeFigureOut">
              <a:rPr lang="es-ES" smtClean="0"/>
              <a:pPr/>
              <a:t>28/06/2017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3173138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cstate="print">
              <a:alphaModFix amt="8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01BEC2DE-2E23-49F9-AF78-62BC83CC65D2}" type="datetimeFigureOut">
              <a:rPr lang="es-ES" smtClean="0"/>
              <a:pPr/>
              <a:t>28/06/2017</a:t>
            </a:fld>
            <a:endParaRPr lang="es-E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s-E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28266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1BEC2DE-2E23-49F9-AF78-62BC83CC65D2}" type="datetimeFigureOut">
              <a:rPr lang="es-ES" smtClean="0"/>
              <a:pPr/>
              <a:t>28/06/2017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200961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1BEC2DE-2E23-49F9-AF78-62BC83CC65D2}" type="datetimeFigureOut">
              <a:rPr lang="es-ES" smtClean="0"/>
              <a:pPr/>
              <a:t>28/06/2017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1371322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01BEC2DE-2E23-49F9-AF78-62BC83CC65D2}" type="datetimeFigureOut">
              <a:rPr lang="es-ES" smtClean="0"/>
              <a:pPr/>
              <a:t>28/06/2017</a:t>
            </a:fld>
            <a:endParaRPr lang="es-E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s-ES"/>
          </a:p>
        </p:txBody>
      </p:sp>
      <p:sp>
        <p:nvSpPr>
          <p:cNvPr id="5" name="Slide Number Placeholder 4"/>
          <p:cNvSpPr>
            <a:spLocks noGrp="1"/>
          </p:cNvSpPr>
          <p:nvPr>
            <p:ph type="sldNum" sz="quarter" idx="12"/>
          </p:nvPr>
        </p:nvSpPr>
        <p:spPr/>
        <p:txBody>
          <a:body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1084422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EC2DE-2E23-49F9-AF78-62BC83CC65D2}" type="datetimeFigureOut">
              <a:rPr lang="es-ES" smtClean="0"/>
              <a:pPr/>
              <a:t>28/06/2017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1618154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cstate="print">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01BEC2DE-2E23-49F9-AF78-62BC83CC65D2}" type="datetimeFigureOut">
              <a:rPr lang="es-ES" smtClean="0"/>
              <a:pPr/>
              <a:t>28/06/2017</a:t>
            </a:fld>
            <a:endParaRPr lang="es-ES"/>
          </a:p>
        </p:txBody>
      </p:sp>
      <p:sp>
        <p:nvSpPr>
          <p:cNvPr id="10" name="Footer Placeholder 9"/>
          <p:cNvSpPr>
            <a:spLocks noGrp="1"/>
          </p:cNvSpPr>
          <p:nvPr>
            <p:ph type="ftr" sz="quarter" idx="11"/>
          </p:nvPr>
        </p:nvSpPr>
        <p:spPr/>
        <p:txBody>
          <a:bodyPr/>
          <a:lstStyle/>
          <a:p>
            <a:endParaRPr lang="es-ES"/>
          </a:p>
        </p:txBody>
      </p:sp>
      <p:sp>
        <p:nvSpPr>
          <p:cNvPr id="11" name="Slide Number Placeholder 10"/>
          <p:cNvSpPr>
            <a:spLocks noGrp="1"/>
          </p:cNvSpPr>
          <p:nvPr>
            <p:ph type="sldNum" sz="quarter" idx="12"/>
          </p:nvPr>
        </p:nvSpPr>
        <p:spPr/>
        <p:txBody>
          <a:body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165769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cstate="print">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01BEC2DE-2E23-49F9-AF78-62BC83CC65D2}" type="datetimeFigureOut">
              <a:rPr lang="es-ES" smtClean="0"/>
              <a:pPr/>
              <a:t>28/06/2017</a:t>
            </a:fld>
            <a:endParaRPr lang="es-ES"/>
          </a:p>
        </p:txBody>
      </p:sp>
      <p:sp>
        <p:nvSpPr>
          <p:cNvPr id="10" name="Slide Number Placeholder 9"/>
          <p:cNvSpPr>
            <a:spLocks noGrp="1"/>
          </p:cNvSpPr>
          <p:nvPr>
            <p:ph type="sldNum" sz="quarter" idx="12"/>
          </p:nvPr>
        </p:nvSpPr>
        <p:spPr/>
        <p:txBody>
          <a:body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2459524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4" cstate="print">
                <a:duotone>
                  <a:schemeClr val="accent1">
                    <a:shade val="45000"/>
                    <a:satMod val="135000"/>
                  </a:schemeClr>
                  <a:prstClr val="white"/>
                </a:duotone>
                <a:extLst>
                  <a:ext uri="{BEBA8EAE-BF5A-486C-A8C5-ECC9F3942E4B}">
                    <a14:imgProps xmlns:a14="http://schemas.microsoft.com/office/drawing/2010/main" xmlns="">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01BEC2DE-2E23-49F9-AF78-62BC83CC65D2}" type="datetimeFigureOut">
              <a:rPr lang="es-ES" smtClean="0"/>
              <a:pPr/>
              <a:t>28/06/2017</a:t>
            </a:fld>
            <a:endParaRPr lang="es-E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s-E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9F25BC1F-DF7F-4EE7-AD08-2E12A8D54226}" type="slidenum">
              <a:rPr lang="es-ES" smtClean="0"/>
              <a:pPr/>
              <a:t>‹Nº›</a:t>
            </a:fld>
            <a:endParaRPr lang="es-ES"/>
          </a:p>
        </p:txBody>
      </p:sp>
    </p:spTree>
    <p:extLst>
      <p:ext uri="{BB962C8B-B14F-4D97-AF65-F5344CB8AC3E}">
        <p14:creationId xmlns:p14="http://schemas.microsoft.com/office/powerpoint/2010/main" xmlns="" val="21034089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4200" b="0" kern="1200" cap="all" baseline="0">
          <a:blipFill>
            <a:blip r:embed="rId16">
              <a:extLst>
                <a:ext uri="{28A0092B-C50C-407E-A947-70E740481C1C}">
                  <a14:useLocalDpi xmlns:a14="http://schemas.microsoft.com/office/drawing/2010/main" xmlns=""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www.instructables.com/id/Arduino-Projects/" TargetMode="External"/><Relationship Id="rId3" Type="http://schemas.openxmlformats.org/officeDocument/2006/relationships/image" Target="../media/image12.png"/><Relationship Id="rId7" Type="http://schemas.openxmlformats.org/officeDocument/2006/relationships/hyperlink" Target="http://forum.arduino.cc/"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www.facebook.com/official.arduino?fref=ts" TargetMode="External"/><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hyperlink" Target="http://elcajondeardu.blogspot.com.e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www.youtube.com/watch?v=n5wmHAUOVy8" TargetMode="External"/><Relationship Id="rId7" Type="http://schemas.openxmlformats.org/officeDocument/2006/relationships/hyperlink" Target="https://www.youtube.com/watch?v=hJIkJ9x0-JQ" TargetMode="Externa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https://www.youtube.com/watch?v=hK6eKUrNItc" TargetMode="External"/><Relationship Id="rId4" Type="http://schemas.openxmlformats.org/officeDocument/2006/relationships/image" Target="../media/image16.jpeg"/><Relationship Id="rId9" Type="http://schemas.openxmlformats.org/officeDocument/2006/relationships/hyperlink" Target="https://vimeo.com/5276648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F9ACED8F-C312-4DF2-BA75-EECE3DE45A1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69366" y="2424182"/>
            <a:ext cx="1934570" cy="1934570"/>
          </a:xfrm>
          <a:prstGeom prst="rect">
            <a:avLst/>
          </a:prstGeom>
        </p:spPr>
      </p:pic>
      <p:pic>
        <p:nvPicPr>
          <p:cNvPr id="7" name="Imagen 6" descr="Imagen que contiene objeto, cosa, kit de primeros auxilios&#10;&#10;Descripción generada con confianza muy alta">
            <a:extLst>
              <a:ext uri="{FF2B5EF4-FFF2-40B4-BE49-F238E27FC236}">
                <a16:creationId xmlns:a16="http://schemas.microsoft.com/office/drawing/2014/main" xmlns="" id="{FAF175D6-FBED-462D-A660-E32976D9618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203936" y="2608426"/>
            <a:ext cx="2303060" cy="1566081"/>
          </a:xfrm>
          <a:prstGeom prst="rect">
            <a:avLst/>
          </a:prstGeom>
        </p:spPr>
      </p:pic>
      <p:sp>
        <p:nvSpPr>
          <p:cNvPr id="10" name="Título 9">
            <a:extLst>
              <a:ext uri="{FF2B5EF4-FFF2-40B4-BE49-F238E27FC236}">
                <a16:creationId xmlns:a16="http://schemas.microsoft.com/office/drawing/2014/main" xmlns="" id="{562AFB42-B863-4814-B614-E546156BDF5A}"/>
              </a:ext>
            </a:extLst>
          </p:cNvPr>
          <p:cNvSpPr>
            <a:spLocks noGrp="1"/>
          </p:cNvSpPr>
          <p:nvPr>
            <p:ph type="title"/>
          </p:nvPr>
        </p:nvSpPr>
        <p:spPr>
          <a:xfrm>
            <a:off x="109889" y="5415969"/>
            <a:ext cx="8610476" cy="1026000"/>
          </a:xfrm>
        </p:spPr>
        <p:txBody>
          <a:bodyPr>
            <a:noAutofit/>
          </a:bodyPr>
          <a:lstStyle/>
          <a:p>
            <a:pPr algn="ctr"/>
            <a:r>
              <a:rPr lang="es-ES" sz="5400" b="1" cap="none"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INTRODUCCIÓN A ARDUINO</a:t>
            </a:r>
          </a:p>
        </p:txBody>
      </p:sp>
      <p:sp>
        <p:nvSpPr>
          <p:cNvPr id="11" name="CuadroTexto 10">
            <a:extLst>
              <a:ext uri="{FF2B5EF4-FFF2-40B4-BE49-F238E27FC236}">
                <a16:creationId xmlns:a16="http://schemas.microsoft.com/office/drawing/2014/main" xmlns="" id="{5643D25B-7353-491D-960F-1AD61536853B}"/>
              </a:ext>
            </a:extLst>
          </p:cNvPr>
          <p:cNvSpPr txBox="1"/>
          <p:nvPr/>
        </p:nvSpPr>
        <p:spPr>
          <a:xfrm>
            <a:off x="1925963" y="553530"/>
            <a:ext cx="4978328" cy="584775"/>
          </a:xfrm>
          <a:prstGeom prst="rect">
            <a:avLst/>
          </a:prstGeom>
          <a:noFill/>
        </p:spPr>
        <p:txBody>
          <a:bodyPr wrap="square" rtlCol="0">
            <a:spAutoFit/>
          </a:bodyPr>
          <a:lstStyle/>
          <a:p>
            <a:pPr algn="ctr"/>
            <a:r>
              <a:rPr lang="es-ES" sz="3200" dirty="0"/>
              <a:t>PRAKTIKUM UPV 2017</a:t>
            </a:r>
          </a:p>
        </p:txBody>
      </p:sp>
      <p:sp>
        <p:nvSpPr>
          <p:cNvPr id="13" name="CuadroTexto 12">
            <a:extLst>
              <a:ext uri="{FF2B5EF4-FFF2-40B4-BE49-F238E27FC236}">
                <a16:creationId xmlns:a16="http://schemas.microsoft.com/office/drawing/2014/main" xmlns="" id="{6D35BF69-03EA-42F8-9E67-432E0AF584BD}"/>
              </a:ext>
            </a:extLst>
          </p:cNvPr>
          <p:cNvSpPr txBox="1"/>
          <p:nvPr/>
        </p:nvSpPr>
        <p:spPr>
          <a:xfrm>
            <a:off x="2277362" y="1177899"/>
            <a:ext cx="4275530" cy="769441"/>
          </a:xfrm>
          <a:prstGeom prst="rect">
            <a:avLst/>
          </a:prstGeom>
          <a:noFill/>
        </p:spPr>
        <p:txBody>
          <a:bodyPr wrap="none" rtlCol="0">
            <a:spAutoFit/>
          </a:bodyPr>
          <a:lstStyle/>
          <a:p>
            <a:pPr algn="ctr"/>
            <a:r>
              <a:rPr lang="es-ES" sz="4400" dirty="0"/>
              <a:t>¡BIENVENIDOS!</a:t>
            </a:r>
          </a:p>
        </p:txBody>
      </p:sp>
    </p:spTree>
    <p:extLst>
      <p:ext uri="{BB962C8B-B14F-4D97-AF65-F5344CB8AC3E}">
        <p14:creationId xmlns:p14="http://schemas.microsoft.com/office/powerpoint/2010/main" xmlns="" val="808007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206DECA-F62B-4FEA-BB98-CFB7381CEF68}"/>
              </a:ext>
            </a:extLst>
          </p:cNvPr>
          <p:cNvSpPr>
            <a:spLocks noGrp="1"/>
          </p:cNvSpPr>
          <p:nvPr>
            <p:ph type="title"/>
          </p:nvPr>
        </p:nvSpPr>
        <p:spPr/>
        <p:style>
          <a:lnRef idx="1">
            <a:schemeClr val="accent5"/>
          </a:lnRef>
          <a:fillRef idx="3">
            <a:schemeClr val="accent5"/>
          </a:fillRef>
          <a:effectRef idx="2">
            <a:schemeClr val="accent5"/>
          </a:effectRef>
          <a:fontRef idx="minor">
            <a:schemeClr val="lt1"/>
          </a:fontRef>
        </p:style>
        <p:txBody>
          <a:bodyPr/>
          <a:lstStyle/>
          <a:p>
            <a:r>
              <a:rPr lang="es-ES" dirty="0"/>
              <a:t>6. ESTRUCTURA GENERAL</a:t>
            </a:r>
          </a:p>
        </p:txBody>
      </p:sp>
      <p:sp>
        <p:nvSpPr>
          <p:cNvPr id="3" name="Marcador de contenido 2">
            <a:extLst>
              <a:ext uri="{FF2B5EF4-FFF2-40B4-BE49-F238E27FC236}">
                <a16:creationId xmlns:a16="http://schemas.microsoft.com/office/drawing/2014/main" xmlns="" id="{20769E99-43D8-43C9-B813-3C310A64CD3D}"/>
              </a:ext>
            </a:extLst>
          </p:cNvPr>
          <p:cNvSpPr>
            <a:spLocks noGrp="1"/>
          </p:cNvSpPr>
          <p:nvPr>
            <p:ph idx="1"/>
          </p:nvPr>
        </p:nvSpPr>
        <p:spPr/>
        <p:txBody>
          <a:bodyPr/>
          <a:lstStyle/>
          <a:p>
            <a:pPr marL="0" indent="0">
              <a:buNone/>
            </a:pPr>
            <a:r>
              <a:rPr lang="es-ES" sz="1800" dirty="0">
                <a:ln w="0"/>
                <a:solidFill>
                  <a:schemeClr val="accent1"/>
                </a:solidFill>
                <a:effectLst>
                  <a:outerShdw blurRad="38100" dist="25400" dir="5400000" algn="ctr" rotWithShape="0">
                    <a:srgbClr val="6E747A">
                      <a:alpha val="43000"/>
                    </a:srgbClr>
                  </a:outerShdw>
                </a:effectLst>
              </a:rPr>
              <a:t>NUESTRO ARDUINO:</a:t>
            </a:r>
          </a:p>
          <a:p>
            <a:r>
              <a:rPr lang="es-ES" dirty="0">
                <a:effectLst>
                  <a:outerShdw blurRad="38100" dist="38100" dir="2700000" algn="tl">
                    <a:srgbClr val="000000">
                      <a:alpha val="43137"/>
                    </a:srgbClr>
                  </a:outerShdw>
                </a:effectLst>
              </a:rPr>
              <a:t>Arduino UNO </a:t>
            </a:r>
            <a:r>
              <a:rPr lang="es-ES" dirty="0" err="1">
                <a:effectLst>
                  <a:outerShdw blurRad="38100" dist="38100" dir="2700000" algn="tl">
                    <a:srgbClr val="000000">
                      <a:alpha val="43137"/>
                    </a:srgbClr>
                  </a:outerShdw>
                </a:effectLst>
              </a:rPr>
              <a:t>Rev</a:t>
            </a:r>
            <a:r>
              <a:rPr lang="es-ES" dirty="0">
                <a:effectLst>
                  <a:outerShdw blurRad="38100" dist="38100" dir="2700000" algn="tl">
                    <a:srgbClr val="000000">
                      <a:alpha val="43137"/>
                    </a:srgbClr>
                  </a:outerShdw>
                </a:effectLst>
              </a:rPr>
              <a:t> 3</a:t>
            </a:r>
          </a:p>
        </p:txBody>
      </p:sp>
      <p:pic>
        <p:nvPicPr>
          <p:cNvPr id="7" name="Imagen 6">
            <a:extLst>
              <a:ext uri="{FF2B5EF4-FFF2-40B4-BE49-F238E27FC236}">
                <a16:creationId xmlns:a16="http://schemas.microsoft.com/office/drawing/2014/main" xmlns="" id="{AEF854CB-5A95-4D6A-90FB-A0B16D6B7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3538" y="3160309"/>
            <a:ext cx="3687514" cy="2594780"/>
          </a:xfrm>
          <a:prstGeom prst="rect">
            <a:avLst/>
          </a:prstGeom>
        </p:spPr>
      </p:pic>
      <p:sp>
        <p:nvSpPr>
          <p:cNvPr id="8" name="Rectángulo 7">
            <a:extLst>
              <a:ext uri="{FF2B5EF4-FFF2-40B4-BE49-F238E27FC236}">
                <a16:creationId xmlns:a16="http://schemas.microsoft.com/office/drawing/2014/main" xmlns="" id="{C6AFD4C8-6B79-4961-B302-2420812B55E6}"/>
              </a:ext>
            </a:extLst>
          </p:cNvPr>
          <p:cNvSpPr/>
          <p:nvPr/>
        </p:nvSpPr>
        <p:spPr>
          <a:xfrm>
            <a:off x="3045156" y="5506974"/>
            <a:ext cx="767687" cy="18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9" name="Rectángulo 8">
            <a:extLst>
              <a:ext uri="{FF2B5EF4-FFF2-40B4-BE49-F238E27FC236}">
                <a16:creationId xmlns:a16="http://schemas.microsoft.com/office/drawing/2014/main" xmlns="" id="{28BEAEE7-CC0D-4E87-AA71-2589242C9826}"/>
              </a:ext>
            </a:extLst>
          </p:cNvPr>
          <p:cNvSpPr/>
          <p:nvPr/>
        </p:nvSpPr>
        <p:spPr>
          <a:xfrm>
            <a:off x="2009358" y="3225653"/>
            <a:ext cx="1811741" cy="1444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 name="CuadroTexto 11">
            <a:extLst>
              <a:ext uri="{FF2B5EF4-FFF2-40B4-BE49-F238E27FC236}">
                <a16:creationId xmlns:a16="http://schemas.microsoft.com/office/drawing/2014/main" xmlns="" id="{1FDEBF33-64C4-4D4A-9ABB-AC22689758B8}"/>
              </a:ext>
            </a:extLst>
          </p:cNvPr>
          <p:cNvSpPr txBox="1"/>
          <p:nvPr/>
        </p:nvSpPr>
        <p:spPr>
          <a:xfrm>
            <a:off x="4653074" y="2651144"/>
            <a:ext cx="2674130" cy="400110"/>
          </a:xfrm>
          <a:prstGeom prst="rect">
            <a:avLst/>
          </a:prstGeom>
          <a:noFill/>
        </p:spPr>
        <p:txBody>
          <a:bodyPr wrap="none" rtlCol="0">
            <a:spAutoFit/>
          </a:bodyPr>
          <a:lstStyle/>
          <a:p>
            <a:r>
              <a:rPr lang="es-ES" sz="2000" dirty="0">
                <a:ln w="0"/>
                <a:solidFill>
                  <a:schemeClr val="accent1"/>
                </a:solidFill>
                <a:effectLst>
                  <a:outerShdw blurRad="38100" dist="19050" dir="2700000" algn="tl" rotWithShape="0">
                    <a:schemeClr val="dk1">
                      <a:alpha val="40000"/>
                    </a:schemeClr>
                  </a:outerShdw>
                </a:effectLst>
              </a:rPr>
              <a:t>Pines digitales (0-13)</a:t>
            </a:r>
          </a:p>
        </p:txBody>
      </p:sp>
      <p:sp>
        <p:nvSpPr>
          <p:cNvPr id="13" name="CuadroTexto 12">
            <a:extLst>
              <a:ext uri="{FF2B5EF4-FFF2-40B4-BE49-F238E27FC236}">
                <a16:creationId xmlns:a16="http://schemas.microsoft.com/office/drawing/2014/main" xmlns="" id="{6E100410-248A-4667-8349-C30B78D704AC}"/>
              </a:ext>
            </a:extLst>
          </p:cNvPr>
          <p:cNvSpPr txBox="1"/>
          <p:nvPr/>
        </p:nvSpPr>
        <p:spPr>
          <a:xfrm>
            <a:off x="5164189" y="5482412"/>
            <a:ext cx="3145413" cy="400110"/>
          </a:xfrm>
          <a:prstGeom prst="rect">
            <a:avLst/>
          </a:prstGeom>
          <a:noFill/>
        </p:spPr>
        <p:txBody>
          <a:bodyPr wrap="none" rtlCol="0">
            <a:spAutoFit/>
          </a:bodyPr>
          <a:lstStyle/>
          <a:p>
            <a:r>
              <a:rPr lang="es-ES" sz="2000" dirty="0">
                <a:solidFill>
                  <a:srgbClr val="00B0F0"/>
                </a:solidFill>
              </a:rPr>
              <a:t>Pines analógicos (A0-A5)</a:t>
            </a:r>
          </a:p>
        </p:txBody>
      </p:sp>
      <p:cxnSp>
        <p:nvCxnSpPr>
          <p:cNvPr id="15" name="Conector recto de flecha 14">
            <a:extLst>
              <a:ext uri="{FF2B5EF4-FFF2-40B4-BE49-F238E27FC236}">
                <a16:creationId xmlns:a16="http://schemas.microsoft.com/office/drawing/2014/main" xmlns="" id="{4A7FD74A-49EB-4EC5-B2E5-AB60D9F2EDAF}"/>
              </a:ext>
            </a:extLst>
          </p:cNvPr>
          <p:cNvCxnSpPr>
            <a:cxnSpLocks/>
            <a:stCxn id="12" idx="1"/>
          </p:cNvCxnSpPr>
          <p:nvPr/>
        </p:nvCxnSpPr>
        <p:spPr>
          <a:xfrm flipH="1">
            <a:off x="3899492" y="2851199"/>
            <a:ext cx="753582" cy="5020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xmlns="" id="{C746E115-5FC1-46A4-A1A3-FE2D7F704CF5}"/>
              </a:ext>
            </a:extLst>
          </p:cNvPr>
          <p:cNvCxnSpPr>
            <a:cxnSpLocks/>
            <a:stCxn id="13" idx="1"/>
          </p:cNvCxnSpPr>
          <p:nvPr/>
        </p:nvCxnSpPr>
        <p:spPr>
          <a:xfrm flipH="1" flipV="1">
            <a:off x="3907463" y="5636728"/>
            <a:ext cx="1256726" cy="4573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xmlns="" id="{4FDB931D-9683-4680-87F1-9CB10C673F47}"/>
              </a:ext>
            </a:extLst>
          </p:cNvPr>
          <p:cNvSpPr/>
          <p:nvPr/>
        </p:nvSpPr>
        <p:spPr>
          <a:xfrm>
            <a:off x="2296633" y="3421026"/>
            <a:ext cx="346887" cy="20733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0" name="Rectángulo 19">
            <a:extLst>
              <a:ext uri="{FF2B5EF4-FFF2-40B4-BE49-F238E27FC236}">
                <a16:creationId xmlns:a16="http://schemas.microsoft.com/office/drawing/2014/main" xmlns="" id="{4DAFD287-8255-4C71-9519-31FF492A9897}"/>
              </a:ext>
            </a:extLst>
          </p:cNvPr>
          <p:cNvSpPr/>
          <p:nvPr/>
        </p:nvSpPr>
        <p:spPr>
          <a:xfrm>
            <a:off x="2950535" y="3421026"/>
            <a:ext cx="235245" cy="20733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1" name="Rectángulo 20">
            <a:extLst>
              <a:ext uri="{FF2B5EF4-FFF2-40B4-BE49-F238E27FC236}">
                <a16:creationId xmlns:a16="http://schemas.microsoft.com/office/drawing/2014/main" xmlns="" id="{FAA33BBB-CB26-44FE-92D4-DB8B987229B5}"/>
              </a:ext>
            </a:extLst>
          </p:cNvPr>
          <p:cNvSpPr/>
          <p:nvPr/>
        </p:nvSpPr>
        <p:spPr>
          <a:xfrm>
            <a:off x="3301410" y="3421026"/>
            <a:ext cx="123604" cy="20733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cxnSp>
        <p:nvCxnSpPr>
          <p:cNvPr id="24" name="Conector recto de flecha 23">
            <a:extLst>
              <a:ext uri="{FF2B5EF4-FFF2-40B4-BE49-F238E27FC236}">
                <a16:creationId xmlns:a16="http://schemas.microsoft.com/office/drawing/2014/main" xmlns="" id="{3C4D85D1-7E64-424A-B447-223EB85CA9D5}"/>
              </a:ext>
            </a:extLst>
          </p:cNvPr>
          <p:cNvCxnSpPr>
            <a:cxnSpLocks/>
          </p:cNvCxnSpPr>
          <p:nvPr/>
        </p:nvCxnSpPr>
        <p:spPr>
          <a:xfrm flipH="1" flipV="1">
            <a:off x="2470076" y="3690354"/>
            <a:ext cx="136407" cy="51521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xmlns="" id="{F2D53A0D-62CB-427E-9347-7C5F379B27E2}"/>
              </a:ext>
            </a:extLst>
          </p:cNvPr>
          <p:cNvCxnSpPr>
            <a:cxnSpLocks/>
          </p:cNvCxnSpPr>
          <p:nvPr/>
        </p:nvCxnSpPr>
        <p:spPr>
          <a:xfrm flipV="1">
            <a:off x="3019412" y="3690355"/>
            <a:ext cx="48746" cy="514049"/>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xmlns="" id="{9DE153A6-F1E0-49E6-861F-3195B5D09B81}"/>
              </a:ext>
            </a:extLst>
          </p:cNvPr>
          <p:cNvCxnSpPr>
            <a:cxnSpLocks/>
          </p:cNvCxnSpPr>
          <p:nvPr/>
        </p:nvCxnSpPr>
        <p:spPr>
          <a:xfrm flipV="1">
            <a:off x="3196157" y="3720066"/>
            <a:ext cx="167054" cy="4843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9" name="Rectángulo 28">
            <a:extLst>
              <a:ext uri="{FF2B5EF4-FFF2-40B4-BE49-F238E27FC236}">
                <a16:creationId xmlns:a16="http://schemas.microsoft.com/office/drawing/2014/main" xmlns="" id="{25EFCEAA-BCE1-40CB-88D8-DCC95436D638}"/>
              </a:ext>
            </a:extLst>
          </p:cNvPr>
          <p:cNvSpPr/>
          <p:nvPr/>
        </p:nvSpPr>
        <p:spPr>
          <a:xfrm>
            <a:off x="1914212" y="3237495"/>
            <a:ext cx="165798" cy="3959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0" name="Rectángulo 29">
            <a:extLst>
              <a:ext uri="{FF2B5EF4-FFF2-40B4-BE49-F238E27FC236}">
                <a16:creationId xmlns:a16="http://schemas.microsoft.com/office/drawing/2014/main" xmlns="" id="{EC31521D-92EC-4D18-A11C-2D0484333642}"/>
              </a:ext>
            </a:extLst>
          </p:cNvPr>
          <p:cNvSpPr/>
          <p:nvPr/>
        </p:nvSpPr>
        <p:spPr>
          <a:xfrm>
            <a:off x="2606483" y="5351731"/>
            <a:ext cx="238301" cy="3096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1" name="Rectángulo 30">
            <a:extLst>
              <a:ext uri="{FF2B5EF4-FFF2-40B4-BE49-F238E27FC236}">
                <a16:creationId xmlns:a16="http://schemas.microsoft.com/office/drawing/2014/main" xmlns="" id="{183A341E-9EC2-4047-9C53-3EE415499E12}"/>
              </a:ext>
            </a:extLst>
          </p:cNvPr>
          <p:cNvSpPr/>
          <p:nvPr/>
        </p:nvSpPr>
        <p:spPr>
          <a:xfrm>
            <a:off x="2370155" y="5277269"/>
            <a:ext cx="236328" cy="3840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2" name="CuadroTexto 31">
            <a:extLst>
              <a:ext uri="{FF2B5EF4-FFF2-40B4-BE49-F238E27FC236}">
                <a16:creationId xmlns:a16="http://schemas.microsoft.com/office/drawing/2014/main" xmlns="" id="{2B91D7B5-306B-493F-828B-C42553982A7A}"/>
              </a:ext>
            </a:extLst>
          </p:cNvPr>
          <p:cNvSpPr txBox="1"/>
          <p:nvPr/>
        </p:nvSpPr>
        <p:spPr>
          <a:xfrm>
            <a:off x="2331415" y="4592632"/>
            <a:ext cx="904415" cy="400110"/>
          </a:xfrm>
          <a:prstGeom prst="rect">
            <a:avLst/>
          </a:prstGeom>
          <a:noFill/>
        </p:spPr>
        <p:txBody>
          <a:bodyPr wrap="none" rtlCol="0">
            <a:spAutoFit/>
          </a:bodyPr>
          <a:lstStyle/>
          <a:p>
            <a:r>
              <a:rPr lang="es-ES" sz="2000" dirty="0">
                <a:ln w="0"/>
                <a:effectLst>
                  <a:outerShdw blurRad="38100" dist="19050" dir="2700000" algn="tl" rotWithShape="0">
                    <a:schemeClr val="dk1">
                      <a:alpha val="40000"/>
                    </a:schemeClr>
                  </a:outerShdw>
                </a:effectLst>
              </a:rPr>
              <a:t>MASA</a:t>
            </a:r>
          </a:p>
        </p:txBody>
      </p:sp>
      <p:cxnSp>
        <p:nvCxnSpPr>
          <p:cNvPr id="34" name="Conector recto de flecha 33">
            <a:extLst>
              <a:ext uri="{FF2B5EF4-FFF2-40B4-BE49-F238E27FC236}">
                <a16:creationId xmlns:a16="http://schemas.microsoft.com/office/drawing/2014/main" xmlns="" id="{72E3928D-63BC-4FC0-B1FD-F992F17C5593}"/>
              </a:ext>
            </a:extLst>
          </p:cNvPr>
          <p:cNvCxnSpPr>
            <a:cxnSpLocks/>
            <a:stCxn id="32" idx="2"/>
          </p:cNvCxnSpPr>
          <p:nvPr/>
        </p:nvCxnSpPr>
        <p:spPr>
          <a:xfrm flipH="1">
            <a:off x="2725634" y="4992742"/>
            <a:ext cx="57989" cy="2639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xmlns="" id="{6AFF48DE-C562-460F-8B31-529982A4821E}"/>
              </a:ext>
            </a:extLst>
          </p:cNvPr>
          <p:cNvCxnSpPr>
            <a:cxnSpLocks/>
            <a:stCxn id="32" idx="0"/>
          </p:cNvCxnSpPr>
          <p:nvPr/>
        </p:nvCxnSpPr>
        <p:spPr>
          <a:xfrm flipH="1" flipV="1">
            <a:off x="2009361" y="3690354"/>
            <a:ext cx="774262" cy="90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xmlns="" id="{D8D2475B-6C9F-48FB-87FC-115DAEA31039}"/>
              </a:ext>
            </a:extLst>
          </p:cNvPr>
          <p:cNvSpPr txBox="1"/>
          <p:nvPr/>
        </p:nvSpPr>
        <p:spPr>
          <a:xfrm>
            <a:off x="645196" y="5895020"/>
            <a:ext cx="2069926" cy="400110"/>
          </a:xfrm>
          <a:prstGeom prst="rect">
            <a:avLst/>
          </a:prstGeom>
          <a:noFill/>
        </p:spPr>
        <p:txBody>
          <a:bodyPr wrap="none" rtlCol="0">
            <a:spAutoFit/>
          </a:bodyPr>
          <a:lstStyle/>
          <a:p>
            <a:r>
              <a:rPr lang="es-ES" sz="2000" dirty="0">
                <a:solidFill>
                  <a:srgbClr val="FF0000"/>
                </a:solidFill>
              </a:rPr>
              <a:t>SAL</a:t>
            </a:r>
            <a:r>
              <a:rPr lang="es-ES" sz="2000" dirty="0">
                <a:ln w="0">
                  <a:noFill/>
                </a:ln>
                <a:solidFill>
                  <a:srgbClr val="FF0000"/>
                </a:solidFill>
                <a:effectLst>
                  <a:outerShdw blurRad="38100" dist="19050" dir="2700000" algn="tl" rotWithShape="0">
                    <a:schemeClr val="dk1">
                      <a:alpha val="40000"/>
                    </a:schemeClr>
                  </a:outerShdw>
                </a:effectLst>
              </a:rPr>
              <a:t>IDAS Voltaje</a:t>
            </a:r>
          </a:p>
        </p:txBody>
      </p:sp>
      <p:cxnSp>
        <p:nvCxnSpPr>
          <p:cNvPr id="45" name="Conector recto de flecha 44">
            <a:extLst>
              <a:ext uri="{FF2B5EF4-FFF2-40B4-BE49-F238E27FC236}">
                <a16:creationId xmlns:a16="http://schemas.microsoft.com/office/drawing/2014/main" xmlns="" id="{92B51941-F205-4FED-913E-E40FA9ABEC7C}"/>
              </a:ext>
            </a:extLst>
          </p:cNvPr>
          <p:cNvCxnSpPr>
            <a:cxnSpLocks/>
            <a:stCxn id="43" idx="0"/>
          </p:cNvCxnSpPr>
          <p:nvPr/>
        </p:nvCxnSpPr>
        <p:spPr>
          <a:xfrm flipV="1">
            <a:off x="1680159" y="5688660"/>
            <a:ext cx="639475" cy="2063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ángulo 45">
            <a:extLst>
              <a:ext uri="{FF2B5EF4-FFF2-40B4-BE49-F238E27FC236}">
                <a16:creationId xmlns:a16="http://schemas.microsoft.com/office/drawing/2014/main" xmlns="" id="{11639849-ACD0-4C9E-A84C-077B8ECAFE9C}"/>
              </a:ext>
            </a:extLst>
          </p:cNvPr>
          <p:cNvSpPr/>
          <p:nvPr/>
        </p:nvSpPr>
        <p:spPr>
          <a:xfrm>
            <a:off x="2844784" y="5277269"/>
            <a:ext cx="105752" cy="38409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47" name="CuadroTexto 46">
            <a:extLst>
              <a:ext uri="{FF2B5EF4-FFF2-40B4-BE49-F238E27FC236}">
                <a16:creationId xmlns:a16="http://schemas.microsoft.com/office/drawing/2014/main" xmlns="" id="{645CA2FC-4987-4775-9EA4-FE4A13FEB09B}"/>
              </a:ext>
            </a:extLst>
          </p:cNvPr>
          <p:cNvSpPr txBox="1"/>
          <p:nvPr/>
        </p:nvSpPr>
        <p:spPr>
          <a:xfrm>
            <a:off x="3068158" y="6114078"/>
            <a:ext cx="2231829" cy="400110"/>
          </a:xfrm>
          <a:prstGeom prst="rect">
            <a:avLst/>
          </a:prstGeom>
          <a:noFill/>
        </p:spPr>
        <p:txBody>
          <a:bodyPr wrap="none" rtlCol="0">
            <a:spAutoFit/>
          </a:bodyPr>
          <a:lstStyle/>
          <a:p>
            <a:r>
              <a:rPr lang="es-ES" sz="2000" dirty="0">
                <a:ln w="0">
                  <a:noFill/>
                </a:ln>
                <a:solidFill>
                  <a:srgbClr val="C00000"/>
                </a:solidFill>
                <a:effectLst>
                  <a:outerShdw blurRad="38100" dist="19050" dir="2700000" algn="tl" rotWithShape="0">
                    <a:schemeClr val="dk1">
                      <a:alpha val="40000"/>
                    </a:schemeClr>
                  </a:outerShdw>
                </a:effectLst>
              </a:rPr>
              <a:t>ENTRADA Voltaje</a:t>
            </a:r>
          </a:p>
        </p:txBody>
      </p:sp>
      <p:cxnSp>
        <p:nvCxnSpPr>
          <p:cNvPr id="49" name="Conector recto de flecha 48">
            <a:extLst>
              <a:ext uri="{FF2B5EF4-FFF2-40B4-BE49-F238E27FC236}">
                <a16:creationId xmlns:a16="http://schemas.microsoft.com/office/drawing/2014/main" xmlns="" id="{AC132DA8-0A3D-42F1-ABEF-1DEDCC33323A}"/>
              </a:ext>
            </a:extLst>
          </p:cNvPr>
          <p:cNvCxnSpPr>
            <a:cxnSpLocks/>
          </p:cNvCxnSpPr>
          <p:nvPr/>
        </p:nvCxnSpPr>
        <p:spPr>
          <a:xfrm flipH="1" flipV="1">
            <a:off x="2910554" y="5735823"/>
            <a:ext cx="571474" cy="3557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xmlns="" id="{F0CB6B56-56EB-4A25-B64E-F59A8F51C5FF}"/>
              </a:ext>
            </a:extLst>
          </p:cNvPr>
          <p:cNvSpPr txBox="1"/>
          <p:nvPr/>
        </p:nvSpPr>
        <p:spPr>
          <a:xfrm>
            <a:off x="4651051" y="4257644"/>
            <a:ext cx="4169411" cy="400110"/>
          </a:xfrm>
          <a:prstGeom prst="rect">
            <a:avLst/>
          </a:prstGeom>
          <a:noFill/>
        </p:spPr>
        <p:txBody>
          <a:bodyPr wrap="none" rtlCol="0">
            <a:spAutoFit/>
          </a:bodyPr>
          <a:lstStyle/>
          <a:p>
            <a:r>
              <a:rPr lang="es-ES" sz="2000" dirty="0">
                <a:ln w="0"/>
                <a:solidFill>
                  <a:schemeClr val="accent4">
                    <a:lumMod val="75000"/>
                  </a:schemeClr>
                </a:solidFill>
                <a:effectLst>
                  <a:outerShdw blurRad="38100" dist="19050" dir="2700000" algn="tl" rotWithShape="0">
                    <a:schemeClr val="dk1">
                      <a:alpha val="40000"/>
                    </a:schemeClr>
                  </a:outerShdw>
                </a:effectLst>
              </a:rPr>
              <a:t>ICSP (In Chip Serial </a:t>
            </a:r>
            <a:r>
              <a:rPr lang="es-ES" sz="2000" dirty="0" err="1">
                <a:ln w="0"/>
                <a:solidFill>
                  <a:schemeClr val="accent4">
                    <a:lumMod val="75000"/>
                  </a:schemeClr>
                </a:solidFill>
                <a:effectLst>
                  <a:outerShdw blurRad="38100" dist="19050" dir="2700000" algn="tl" rotWithShape="0">
                    <a:schemeClr val="dk1">
                      <a:alpha val="40000"/>
                    </a:schemeClr>
                  </a:outerShdw>
                </a:effectLst>
              </a:rPr>
              <a:t>Programmer</a:t>
            </a:r>
            <a:r>
              <a:rPr lang="es-ES" sz="2000" dirty="0">
                <a:ln w="0"/>
                <a:solidFill>
                  <a:schemeClr val="accent4">
                    <a:lumMod val="75000"/>
                  </a:schemeClr>
                </a:solidFill>
                <a:effectLst>
                  <a:outerShdw blurRad="38100" dist="19050" dir="2700000" algn="tl" rotWithShape="0">
                    <a:schemeClr val="dk1">
                      <a:alpha val="40000"/>
                    </a:schemeClr>
                  </a:outerShdw>
                </a:effectLst>
              </a:rPr>
              <a:t>)</a:t>
            </a:r>
          </a:p>
        </p:txBody>
      </p:sp>
      <p:cxnSp>
        <p:nvCxnSpPr>
          <p:cNvPr id="52" name="Conector recto de flecha 51">
            <a:extLst>
              <a:ext uri="{FF2B5EF4-FFF2-40B4-BE49-F238E27FC236}">
                <a16:creationId xmlns:a16="http://schemas.microsoft.com/office/drawing/2014/main" xmlns="" id="{C3CAADBF-A652-49C5-9259-5F2CFA0402B3}"/>
              </a:ext>
            </a:extLst>
          </p:cNvPr>
          <p:cNvCxnSpPr>
            <a:cxnSpLocks/>
            <a:stCxn id="50" idx="1"/>
            <a:endCxn id="7" idx="3"/>
          </p:cNvCxnSpPr>
          <p:nvPr/>
        </p:nvCxnSpPr>
        <p:spPr>
          <a:xfrm flipH="1">
            <a:off x="4011052" y="4457699"/>
            <a:ext cx="639999"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xmlns="" id="{0E946BA3-A7A9-4F6C-B541-842C56C04D16}"/>
              </a:ext>
            </a:extLst>
          </p:cNvPr>
          <p:cNvSpPr/>
          <p:nvPr/>
        </p:nvSpPr>
        <p:spPr>
          <a:xfrm>
            <a:off x="3643953" y="4204404"/>
            <a:ext cx="296839" cy="38822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2" name="CuadroTexto 21">
            <a:extLst>
              <a:ext uri="{FF2B5EF4-FFF2-40B4-BE49-F238E27FC236}">
                <a16:creationId xmlns:a16="http://schemas.microsoft.com/office/drawing/2014/main" xmlns="" id="{EF7622C1-68AA-480F-8AA6-2DF759B746EF}"/>
              </a:ext>
            </a:extLst>
          </p:cNvPr>
          <p:cNvSpPr txBox="1"/>
          <p:nvPr/>
        </p:nvSpPr>
        <p:spPr>
          <a:xfrm>
            <a:off x="2080010" y="4174790"/>
            <a:ext cx="1511952" cy="400110"/>
          </a:xfrm>
          <a:prstGeom prst="rect">
            <a:avLst/>
          </a:prstGeom>
          <a:noFill/>
        </p:spPr>
        <p:txBody>
          <a:bodyPr wrap="none" rtlCol="0">
            <a:spAutoFit/>
          </a:bodyPr>
          <a:lstStyle/>
          <a:p>
            <a:r>
              <a:rPr lang="es-ES" sz="2000" dirty="0">
                <a:ln w="6350">
                  <a:noFill/>
                </a:ln>
                <a:solidFill>
                  <a:srgbClr val="92D050"/>
                </a:solidFill>
              </a:rPr>
              <a:t>Pines PWM</a:t>
            </a:r>
          </a:p>
        </p:txBody>
      </p:sp>
    </p:spTree>
    <p:extLst>
      <p:ext uri="{BB962C8B-B14F-4D97-AF65-F5344CB8AC3E}">
        <p14:creationId xmlns:p14="http://schemas.microsoft.com/office/powerpoint/2010/main" xmlns="" val="272305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206DECA-F62B-4FEA-BB98-CFB7381CEF68}"/>
              </a:ext>
            </a:extLst>
          </p:cNvPr>
          <p:cNvSpPr>
            <a:spLocks noGrp="1"/>
          </p:cNvSpPr>
          <p:nvPr>
            <p:ph type="title"/>
          </p:nvPr>
        </p:nvSpPr>
        <p:spPr/>
        <p:style>
          <a:lnRef idx="1">
            <a:schemeClr val="accent5"/>
          </a:lnRef>
          <a:fillRef idx="3">
            <a:schemeClr val="accent5"/>
          </a:fillRef>
          <a:effectRef idx="2">
            <a:schemeClr val="accent5"/>
          </a:effectRef>
          <a:fontRef idx="minor">
            <a:schemeClr val="lt1"/>
          </a:fontRef>
        </p:style>
        <p:txBody>
          <a:bodyPr/>
          <a:lstStyle/>
          <a:p>
            <a:r>
              <a:rPr lang="es-ES" dirty="0"/>
              <a:t>6. ESTRUCTURA GENERAL</a:t>
            </a:r>
          </a:p>
        </p:txBody>
      </p:sp>
      <p:sp>
        <p:nvSpPr>
          <p:cNvPr id="3" name="Marcador de contenido 2">
            <a:extLst>
              <a:ext uri="{FF2B5EF4-FFF2-40B4-BE49-F238E27FC236}">
                <a16:creationId xmlns:a16="http://schemas.microsoft.com/office/drawing/2014/main" xmlns="" id="{20769E99-43D8-43C9-B813-3C310A64CD3D}"/>
              </a:ext>
            </a:extLst>
          </p:cNvPr>
          <p:cNvSpPr>
            <a:spLocks noGrp="1"/>
          </p:cNvSpPr>
          <p:nvPr>
            <p:ph idx="1"/>
          </p:nvPr>
        </p:nvSpPr>
        <p:spPr/>
        <p:txBody>
          <a:bodyPr/>
          <a:lstStyle/>
          <a:p>
            <a:pPr marL="0" indent="0">
              <a:buNone/>
            </a:pPr>
            <a:r>
              <a:rPr lang="es-ES" sz="2400" dirty="0">
                <a:solidFill>
                  <a:schemeClr val="accent1"/>
                </a:solidFill>
              </a:rPr>
              <a:t>¿Por qué nuestra placa es diferente?</a:t>
            </a:r>
          </a:p>
          <a:p>
            <a:pPr marL="0" indent="0">
              <a:buNone/>
            </a:pPr>
            <a:r>
              <a:rPr lang="es-ES" dirty="0">
                <a:effectLst>
                  <a:outerShdw blurRad="38100" dist="38100" dir="2700000" algn="tl">
                    <a:srgbClr val="000000">
                      <a:alpha val="43137"/>
                    </a:srgbClr>
                  </a:outerShdw>
                </a:effectLst>
              </a:rPr>
              <a:t>	Nuestra placa es un clon de Arduino, que usa el chip CH340 para “hablar” con el ordenador, mientras un Arduino original funciona automáticamente, necesitaremos un driver para programar en un clon.</a:t>
            </a:r>
          </a:p>
          <a:p>
            <a:pPr marL="0" indent="0">
              <a:buNone/>
            </a:pPr>
            <a:endParaRPr lang="es-ES" dirty="0"/>
          </a:p>
          <a:p>
            <a:pPr marL="0" indent="0">
              <a:buNone/>
            </a:pPr>
            <a:r>
              <a:rPr lang="es-ES" dirty="0"/>
              <a:t>SIN EMBARGO, </a:t>
            </a:r>
            <a:r>
              <a:rPr lang="es-ES" u="sng" dirty="0">
                <a:ln w="0"/>
                <a:solidFill>
                  <a:schemeClr val="accent1"/>
                </a:solidFill>
                <a:effectLst>
                  <a:outerShdw blurRad="38100" dist="25400" dir="5400000" algn="ctr" rotWithShape="0">
                    <a:srgbClr val="6E747A">
                      <a:alpha val="43000"/>
                    </a:srgbClr>
                  </a:outerShdw>
                </a:effectLst>
              </a:rPr>
              <a:t>¡LOS PINES SON LOS MISMOS!</a:t>
            </a:r>
            <a:endParaRPr lang="es-ES" u="sng" dirty="0"/>
          </a:p>
          <a:p>
            <a:pPr marL="0" indent="0">
              <a:buNone/>
            </a:pPr>
            <a:endParaRPr lang="es-E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53492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280996A-C920-425A-BA1A-3B23D1FD2D03}"/>
              </a:ext>
            </a:extLst>
          </p:cNvPr>
          <p:cNvSpPr>
            <a:spLocks noGrp="1"/>
          </p:cNvSpPr>
          <p:nvPr>
            <p:ph type="title"/>
          </p:nvPr>
        </p:nvSpPr>
        <p:spPr/>
        <p:style>
          <a:lnRef idx="1">
            <a:schemeClr val="accent5"/>
          </a:lnRef>
          <a:fillRef idx="3">
            <a:schemeClr val="accent5"/>
          </a:fillRef>
          <a:effectRef idx="2">
            <a:schemeClr val="accent5"/>
          </a:effectRef>
          <a:fontRef idx="minor">
            <a:schemeClr val="lt1"/>
          </a:fontRef>
        </p:style>
        <p:txBody>
          <a:bodyPr/>
          <a:lstStyle/>
          <a:p>
            <a:r>
              <a:rPr lang="es-ES" dirty="0"/>
              <a:t>ÍNDICE</a:t>
            </a:r>
          </a:p>
        </p:txBody>
      </p:sp>
      <p:sp>
        <p:nvSpPr>
          <p:cNvPr id="7" name="Marcador de contenido 6">
            <a:extLst>
              <a:ext uri="{FF2B5EF4-FFF2-40B4-BE49-F238E27FC236}">
                <a16:creationId xmlns:a16="http://schemas.microsoft.com/office/drawing/2014/main" xmlns="" id="{E1DDA8A0-C1EE-45D7-A13B-2A0EA14FB042}"/>
              </a:ext>
            </a:extLst>
          </p:cNvPr>
          <p:cNvSpPr>
            <a:spLocks noGrp="1"/>
          </p:cNvSpPr>
          <p:nvPr>
            <p:ph idx="1"/>
          </p:nvPr>
        </p:nvSpPr>
        <p:spPr/>
        <p:txBody>
          <a:bodyPr>
            <a:normAutofit/>
          </a:bodyPr>
          <a:lstStyle/>
          <a:p>
            <a:pPr marL="342900" indent="-342900">
              <a:buFont typeface="+mj-lt"/>
              <a:buAutoNum type="arabicPeriod"/>
            </a:pPr>
            <a:r>
              <a:rPr lang="es-ES" sz="2400" dirty="0">
                <a:effectLst>
                  <a:outerShdw blurRad="38100" dist="38100" dir="2700000" algn="tl">
                    <a:srgbClr val="000000">
                      <a:alpha val="43137"/>
                    </a:srgbClr>
                  </a:outerShdw>
                </a:effectLst>
              </a:rPr>
              <a:t>¿Qué es Arduino?</a:t>
            </a:r>
          </a:p>
          <a:p>
            <a:pPr marL="342900" indent="-342900">
              <a:buFont typeface="+mj-lt"/>
              <a:buAutoNum type="arabicPeriod"/>
            </a:pPr>
            <a:r>
              <a:rPr lang="es-ES" sz="2400" dirty="0">
                <a:effectLst>
                  <a:outerShdw blurRad="38100" dist="38100" dir="2700000" algn="tl">
                    <a:srgbClr val="000000">
                      <a:alpha val="43137"/>
                    </a:srgbClr>
                  </a:outerShdw>
                </a:effectLst>
              </a:rPr>
              <a:t>¿De dónde viene?</a:t>
            </a:r>
          </a:p>
          <a:p>
            <a:pPr marL="342900" indent="-342900">
              <a:buFont typeface="+mj-lt"/>
              <a:buAutoNum type="arabicPeriod"/>
            </a:pPr>
            <a:r>
              <a:rPr lang="es-ES" sz="2400" dirty="0">
                <a:effectLst>
                  <a:outerShdw blurRad="38100" dist="38100" dir="2700000" algn="tl">
                    <a:srgbClr val="000000">
                      <a:alpha val="43137"/>
                    </a:srgbClr>
                  </a:outerShdw>
                </a:effectLst>
              </a:rPr>
              <a:t>¿Hacia dónde va?</a:t>
            </a:r>
          </a:p>
          <a:p>
            <a:pPr marL="342900" indent="-342900">
              <a:buFont typeface="+mj-lt"/>
              <a:buAutoNum type="arabicPeriod"/>
            </a:pPr>
            <a:r>
              <a:rPr lang="es-ES" sz="2400" dirty="0">
                <a:effectLst>
                  <a:outerShdw blurRad="38100" dist="38100" dir="2700000" algn="tl">
                    <a:srgbClr val="000000">
                      <a:alpha val="43137"/>
                    </a:srgbClr>
                  </a:outerShdw>
                </a:effectLst>
              </a:rPr>
              <a:t>¿Qué puedo hacer?</a:t>
            </a:r>
          </a:p>
          <a:p>
            <a:pPr marL="342900" indent="-342900">
              <a:buFont typeface="+mj-lt"/>
              <a:buAutoNum type="arabicPeriod"/>
            </a:pPr>
            <a:r>
              <a:rPr lang="es-ES" sz="2400" dirty="0">
                <a:effectLst>
                  <a:outerShdw blurRad="38100" dist="38100" dir="2700000" algn="tl">
                    <a:srgbClr val="000000">
                      <a:alpha val="43137"/>
                    </a:srgbClr>
                  </a:outerShdw>
                </a:effectLst>
              </a:rPr>
              <a:t>Las diferentes caras de Arduino.</a:t>
            </a:r>
          </a:p>
          <a:p>
            <a:pPr marL="342900" indent="-342900">
              <a:buFont typeface="+mj-lt"/>
              <a:buAutoNum type="arabicPeriod"/>
            </a:pPr>
            <a:r>
              <a:rPr lang="es-ES" sz="2400" dirty="0">
                <a:effectLst>
                  <a:outerShdw blurRad="38100" dist="38100" dir="2700000" algn="tl">
                    <a:srgbClr val="000000">
                      <a:alpha val="43137"/>
                    </a:srgbClr>
                  </a:outerShdw>
                </a:effectLst>
              </a:rPr>
              <a:t>Estructura general de Arduino: </a:t>
            </a:r>
            <a:r>
              <a:rPr lang="es-ES" sz="2200" dirty="0">
                <a:effectLst>
                  <a:outerShdw blurRad="38100" dist="38100" dir="2700000" algn="tl">
                    <a:srgbClr val="000000">
                      <a:alpha val="43137"/>
                    </a:srgbClr>
                  </a:outerShdw>
                </a:effectLst>
              </a:rPr>
              <a:t>nuestro Arduino.</a:t>
            </a:r>
          </a:p>
        </p:txBody>
      </p:sp>
    </p:spTree>
    <p:extLst>
      <p:ext uri="{BB962C8B-B14F-4D97-AF65-F5344CB8AC3E}">
        <p14:creationId xmlns:p14="http://schemas.microsoft.com/office/powerpoint/2010/main" xmlns="" val="309986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C890BD6-C8A5-42A9-BDDC-74C0208E1782}"/>
              </a:ext>
            </a:extLst>
          </p:cNvPr>
          <p:cNvSpPr>
            <a:spLocks noGrp="1"/>
          </p:cNvSpPr>
          <p:nvPr>
            <p:ph type="title"/>
          </p:nvPr>
        </p:nvSpPr>
        <p:spPr/>
        <p:style>
          <a:lnRef idx="1">
            <a:schemeClr val="accent5"/>
          </a:lnRef>
          <a:fillRef idx="3">
            <a:schemeClr val="accent5"/>
          </a:fillRef>
          <a:effectRef idx="2">
            <a:schemeClr val="accent5"/>
          </a:effectRef>
          <a:fontRef idx="minor">
            <a:schemeClr val="lt1"/>
          </a:fontRef>
        </p:style>
        <p:txBody>
          <a:bodyPr/>
          <a:lstStyle/>
          <a:p>
            <a:r>
              <a:rPr lang="es-ES" dirty="0"/>
              <a:t>1. ¿QUÉ ES ARDUINO?</a:t>
            </a:r>
          </a:p>
        </p:txBody>
      </p:sp>
      <p:sp>
        <p:nvSpPr>
          <p:cNvPr id="3" name="Marcador de contenido 2">
            <a:extLst>
              <a:ext uri="{FF2B5EF4-FFF2-40B4-BE49-F238E27FC236}">
                <a16:creationId xmlns:a16="http://schemas.microsoft.com/office/drawing/2014/main" xmlns="" id="{DF2DAC6B-F26C-47EF-83FE-8E07001D9A95}"/>
              </a:ext>
            </a:extLst>
          </p:cNvPr>
          <p:cNvSpPr>
            <a:spLocks noGrp="1"/>
          </p:cNvSpPr>
          <p:nvPr>
            <p:ph idx="1"/>
          </p:nvPr>
        </p:nvSpPr>
        <p:spPr/>
        <p:txBody>
          <a:bodyPr anchor="ctr">
            <a:normAutofit/>
          </a:bodyPr>
          <a:lstStyle/>
          <a:p>
            <a:r>
              <a:rPr lang="es-ES" dirty="0">
                <a:ln w="0"/>
                <a:solidFill>
                  <a:schemeClr val="accent1"/>
                </a:solidFill>
                <a:effectLst>
                  <a:outerShdw blurRad="38100" dist="25400" dir="5400000" algn="ctr" rotWithShape="0">
                    <a:srgbClr val="6E747A">
                      <a:alpha val="43000"/>
                    </a:srgbClr>
                  </a:outerShdw>
                </a:effectLst>
              </a:rPr>
              <a:t>A</a:t>
            </a:r>
            <a:r>
              <a:rPr lang="es-ES" dirty="0">
                <a:ln w="0"/>
                <a:effectLst>
                  <a:outerShdw blurRad="38100" dist="19050" dir="2700000" algn="tl" rotWithShape="0">
                    <a:schemeClr val="dk1">
                      <a:alpha val="40000"/>
                    </a:schemeClr>
                  </a:outerShdw>
                </a:effectLst>
              </a:rPr>
              <a:t>rduino es una plataforma “open-</a:t>
            </a:r>
            <a:r>
              <a:rPr lang="es-ES" dirty="0" err="1">
                <a:ln w="0"/>
                <a:effectLst>
                  <a:outerShdw blurRad="38100" dist="19050" dir="2700000" algn="tl" rotWithShape="0">
                    <a:schemeClr val="dk1">
                      <a:alpha val="40000"/>
                    </a:schemeClr>
                  </a:outerShdw>
                </a:effectLst>
              </a:rPr>
              <a:t>source</a:t>
            </a:r>
            <a:r>
              <a:rPr lang="es-ES" dirty="0">
                <a:ln w="0"/>
                <a:effectLst>
                  <a:outerShdw blurRad="38100" dist="19050" dir="2700000" algn="tl" rotWithShape="0">
                    <a:schemeClr val="dk1">
                      <a:alpha val="40000"/>
                    </a:schemeClr>
                  </a:outerShdw>
                </a:effectLst>
              </a:rPr>
              <a:t>” que promueve la creación de prototipos electrónicos para todos los públicos.</a:t>
            </a:r>
          </a:p>
          <a:p>
            <a:r>
              <a:rPr lang="es-ES" dirty="0">
                <a:ln w="0"/>
                <a:solidFill>
                  <a:schemeClr val="accent1"/>
                </a:solidFill>
                <a:effectLst>
                  <a:outerShdw blurRad="38100" dist="25400" dir="5400000" algn="ctr" rotWithShape="0">
                    <a:srgbClr val="6E747A">
                      <a:alpha val="43000"/>
                    </a:srgbClr>
                  </a:outerShdw>
                </a:effectLst>
              </a:rPr>
              <a:t>S</a:t>
            </a:r>
            <a:r>
              <a:rPr lang="es-ES" dirty="0">
                <a:ln w="0"/>
                <a:effectLst>
                  <a:outerShdw blurRad="38100" dist="19050" dir="2700000" algn="tl" rotWithShape="0">
                    <a:schemeClr val="dk1">
                      <a:alpha val="40000"/>
                    </a:schemeClr>
                  </a:outerShdw>
                </a:effectLst>
              </a:rPr>
              <a:t>u primera placa fue sacada al mercado en 2005.</a:t>
            </a:r>
          </a:p>
          <a:p>
            <a:r>
              <a:rPr lang="es-ES" dirty="0">
                <a:ln w="0"/>
                <a:solidFill>
                  <a:schemeClr val="accent1"/>
                </a:solidFill>
                <a:effectLst>
                  <a:outerShdw blurRad="38100" dist="25400" dir="5400000" algn="ctr" rotWithShape="0">
                    <a:srgbClr val="6E747A">
                      <a:alpha val="43000"/>
                    </a:srgbClr>
                  </a:outerShdw>
                </a:effectLst>
              </a:rPr>
              <a:t>U</a:t>
            </a:r>
            <a:r>
              <a:rPr lang="es-ES" dirty="0">
                <a:ln w="0"/>
                <a:effectLst>
                  <a:outerShdw blurRad="38100" dist="19050" dir="2700000" algn="tl" rotWithShape="0">
                    <a:schemeClr val="dk1">
                      <a:alpha val="40000"/>
                    </a:schemeClr>
                  </a:outerShdw>
                </a:effectLst>
              </a:rPr>
              <a:t>na placa Arduino se encarga de recibir estímulos, ya sean externos o programados para generar una respuesta, esto puede ser un LED, un motor, ¡o tu propio pulso!</a:t>
            </a:r>
          </a:p>
          <a:p>
            <a:r>
              <a:rPr lang="es-ES" dirty="0">
                <a:ln w="0"/>
                <a:solidFill>
                  <a:schemeClr val="accent1"/>
                </a:solidFill>
                <a:effectLst>
                  <a:outerShdw blurRad="38100" dist="25400" dir="5400000" algn="ctr" rotWithShape="0">
                    <a:srgbClr val="6E747A">
                      <a:alpha val="43000"/>
                    </a:srgbClr>
                  </a:outerShdw>
                </a:effectLst>
              </a:rPr>
              <a:t>E</a:t>
            </a:r>
            <a:r>
              <a:rPr lang="es-ES" dirty="0">
                <a:ln w="0"/>
                <a:effectLst>
                  <a:outerShdw blurRad="38100" dist="19050" dir="2700000" algn="tl" rotWithShape="0">
                    <a:schemeClr val="dk1">
                      <a:alpha val="40000"/>
                    </a:schemeClr>
                  </a:outerShdw>
                </a:effectLst>
              </a:rPr>
              <a:t>stá en ti programar esa respuesta. Con ingenio e imaginación sobre todo, las posibilidades son casi infinitas.</a:t>
            </a:r>
          </a:p>
          <a:p>
            <a:r>
              <a:rPr lang="es-ES" dirty="0">
                <a:ln w="0"/>
                <a:solidFill>
                  <a:schemeClr val="accent1"/>
                </a:solidFill>
                <a:effectLst>
                  <a:outerShdw blurRad="38100" dist="25400" dir="5400000" algn="ctr" rotWithShape="0">
                    <a:srgbClr val="6E747A">
                      <a:alpha val="43000"/>
                    </a:srgbClr>
                  </a:outerShdw>
                </a:effectLst>
              </a:rPr>
              <a:t>E</a:t>
            </a:r>
            <a:r>
              <a:rPr lang="es-ES" dirty="0">
                <a:ln w="0"/>
                <a:effectLst>
                  <a:outerShdw blurRad="38100" dist="19050" dir="2700000" algn="tl" rotWithShape="0">
                    <a:schemeClr val="dk1">
                      <a:alpha val="40000"/>
                    </a:schemeClr>
                  </a:outerShdw>
                </a:effectLst>
              </a:rPr>
              <a:t>xiste la posibilidad  de crear librerías para tener códigos “personalizados”.</a:t>
            </a:r>
          </a:p>
          <a:p>
            <a:pPr marL="0" indent="0">
              <a:buNone/>
            </a:pPr>
            <a:r>
              <a:rPr lang="es-ES" dirty="0"/>
              <a:t>	</a:t>
            </a:r>
          </a:p>
        </p:txBody>
      </p:sp>
    </p:spTree>
    <p:extLst>
      <p:ext uri="{BB962C8B-B14F-4D97-AF65-F5344CB8AC3E}">
        <p14:creationId xmlns:p14="http://schemas.microsoft.com/office/powerpoint/2010/main" xmlns="" val="1867365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484A151-DD99-4A94-80DB-9F6675C19757}"/>
              </a:ext>
            </a:extLst>
          </p:cNvPr>
          <p:cNvSpPr>
            <a:spLocks noGrp="1"/>
          </p:cNvSpPr>
          <p:nvPr>
            <p:ph type="title"/>
          </p:nvPr>
        </p:nvSpPr>
        <p:spPr/>
        <p:style>
          <a:lnRef idx="1">
            <a:schemeClr val="accent5"/>
          </a:lnRef>
          <a:fillRef idx="3">
            <a:schemeClr val="accent5"/>
          </a:fillRef>
          <a:effectRef idx="2">
            <a:schemeClr val="accent5"/>
          </a:effectRef>
          <a:fontRef idx="minor">
            <a:schemeClr val="lt1"/>
          </a:fontRef>
        </p:style>
        <p:txBody>
          <a:bodyPr/>
          <a:lstStyle/>
          <a:p>
            <a:r>
              <a:rPr lang="es-ES" dirty="0"/>
              <a:t>1. ¿QUÉ ES ARDUINO?</a:t>
            </a:r>
          </a:p>
        </p:txBody>
      </p:sp>
      <p:sp>
        <p:nvSpPr>
          <p:cNvPr id="3" name="Marcador de contenido 2">
            <a:extLst>
              <a:ext uri="{FF2B5EF4-FFF2-40B4-BE49-F238E27FC236}">
                <a16:creationId xmlns:a16="http://schemas.microsoft.com/office/drawing/2014/main" xmlns="" id="{EFFA402A-9F63-4D2A-9BD1-1478884C2DF8}"/>
              </a:ext>
            </a:extLst>
          </p:cNvPr>
          <p:cNvSpPr>
            <a:spLocks noGrp="1"/>
          </p:cNvSpPr>
          <p:nvPr>
            <p:ph idx="1"/>
          </p:nvPr>
        </p:nvSpPr>
        <p:spPr>
          <a:xfrm>
            <a:off x="685800" y="2356385"/>
            <a:ext cx="3957762" cy="660654"/>
          </a:xfrm>
        </p:spPr>
        <p:txBody>
          <a:bodyPr>
            <a:normAutofit fontScale="92500" lnSpcReduction="20000"/>
          </a:bodyPr>
          <a:lstStyle/>
          <a:p>
            <a:pPr marL="411480" lvl="2" indent="0">
              <a:buNone/>
            </a:pPr>
            <a:r>
              <a:rPr lang="es-ES" sz="1800" dirty="0">
                <a:ln w="0"/>
                <a:effectLst>
                  <a:outerShdw blurRad="38100" dist="19050" dir="2700000" algn="tl" rotWithShape="0">
                    <a:schemeClr val="dk1">
                      <a:alpha val="40000"/>
                    </a:schemeClr>
                  </a:outerShdw>
                </a:effectLst>
              </a:rPr>
              <a:t>Decíamos que promueve la creación a través del open-</a:t>
            </a:r>
            <a:r>
              <a:rPr lang="es-ES" sz="1800" dirty="0" err="1">
                <a:ln w="0"/>
                <a:effectLst>
                  <a:outerShdw blurRad="38100" dist="19050" dir="2700000" algn="tl" rotWithShape="0">
                    <a:schemeClr val="dk1">
                      <a:alpha val="40000"/>
                    </a:schemeClr>
                  </a:outerShdw>
                </a:effectLst>
              </a:rPr>
              <a:t>source</a:t>
            </a:r>
            <a:r>
              <a:rPr lang="es-ES" sz="1800" dirty="0">
                <a:ln w="0"/>
                <a:effectLst>
                  <a:outerShdw blurRad="38100" dist="19050" dir="2700000" algn="tl" rotWithShape="0">
                    <a:schemeClr val="dk1">
                      <a:alpha val="40000"/>
                    </a:schemeClr>
                  </a:outerShdw>
                </a:effectLst>
              </a:rPr>
              <a:t> pero, </a:t>
            </a:r>
            <a:r>
              <a:rPr lang="es-ES" sz="1800" dirty="0">
                <a:ln w="0"/>
                <a:solidFill>
                  <a:schemeClr val="accent1"/>
                </a:solidFill>
                <a:effectLst>
                  <a:outerShdw blurRad="38100" dist="19050" dir="2700000" algn="tl" rotWithShape="0">
                    <a:schemeClr val="dk1">
                      <a:alpha val="40000"/>
                    </a:schemeClr>
                  </a:outerShdw>
                </a:effectLst>
              </a:rPr>
              <a:t>¿cómo?</a:t>
            </a:r>
          </a:p>
        </p:txBody>
      </p:sp>
      <p:pic>
        <p:nvPicPr>
          <p:cNvPr id="5" name="Imagen 4">
            <a:extLst>
              <a:ext uri="{FF2B5EF4-FFF2-40B4-BE49-F238E27FC236}">
                <a16:creationId xmlns:a16="http://schemas.microsoft.com/office/drawing/2014/main" xmlns="" id="{D38F77E1-3A40-4790-BCA6-CC0549036D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880" y="3279448"/>
            <a:ext cx="4007457" cy="2437870"/>
          </a:xfrm>
          <a:prstGeom prst="rect">
            <a:avLst/>
          </a:prstGeom>
        </p:spPr>
      </p:pic>
      <p:sp>
        <p:nvSpPr>
          <p:cNvPr id="6" name="CuadroTexto 5">
            <a:extLst>
              <a:ext uri="{FF2B5EF4-FFF2-40B4-BE49-F238E27FC236}">
                <a16:creationId xmlns:a16="http://schemas.microsoft.com/office/drawing/2014/main" xmlns="" id="{EE85EE6F-794E-467A-AE48-1A9A7B1100A4}"/>
              </a:ext>
            </a:extLst>
          </p:cNvPr>
          <p:cNvSpPr txBox="1"/>
          <p:nvPr/>
        </p:nvSpPr>
        <p:spPr>
          <a:xfrm>
            <a:off x="1237726" y="5717318"/>
            <a:ext cx="1897764" cy="369332"/>
          </a:xfrm>
          <a:prstGeom prst="rect">
            <a:avLst/>
          </a:prstGeom>
          <a:noFill/>
        </p:spPr>
        <p:txBody>
          <a:bodyPr wrap="none" rtlCol="0">
            <a:spAutoFit/>
          </a:bodyPr>
          <a:lstStyle/>
          <a:p>
            <a:r>
              <a:rPr lang="es-ES" b="1" dirty="0">
                <a:effectLst>
                  <a:outerShdw blurRad="38100" dist="38100" dir="2700000" algn="tl">
                    <a:srgbClr val="000000">
                      <a:alpha val="43137"/>
                    </a:srgbClr>
                  </a:outerShdw>
                </a:effectLst>
              </a:rPr>
              <a:t>Hardware libre</a:t>
            </a:r>
          </a:p>
        </p:txBody>
      </p:sp>
      <p:sp>
        <p:nvSpPr>
          <p:cNvPr id="7" name="CuadroTexto 6">
            <a:extLst>
              <a:ext uri="{FF2B5EF4-FFF2-40B4-BE49-F238E27FC236}">
                <a16:creationId xmlns:a16="http://schemas.microsoft.com/office/drawing/2014/main" xmlns="" id="{4092D564-EABC-4534-99A5-9D483681A83E}"/>
              </a:ext>
            </a:extLst>
          </p:cNvPr>
          <p:cNvSpPr txBox="1"/>
          <p:nvPr/>
        </p:nvSpPr>
        <p:spPr>
          <a:xfrm>
            <a:off x="4151119" y="4175217"/>
            <a:ext cx="492443" cy="646331"/>
          </a:xfrm>
          <a:prstGeom prst="rect">
            <a:avLst/>
          </a:prstGeom>
          <a:noFill/>
        </p:spPr>
        <p:txBody>
          <a:bodyPr wrap="none" rtlCol="0">
            <a:spAutoFit/>
          </a:bodyPr>
          <a:lstStyle/>
          <a:p>
            <a:r>
              <a:rPr lang="es-ES" sz="3600" b="1" dirty="0"/>
              <a:t>+</a:t>
            </a:r>
          </a:p>
        </p:txBody>
      </p:sp>
      <p:sp>
        <p:nvSpPr>
          <p:cNvPr id="10" name="CuadroTexto 9">
            <a:extLst>
              <a:ext uri="{FF2B5EF4-FFF2-40B4-BE49-F238E27FC236}">
                <a16:creationId xmlns:a16="http://schemas.microsoft.com/office/drawing/2014/main" xmlns="" id="{373C0C97-9E29-4E40-90FA-282C31D1DF13}"/>
              </a:ext>
            </a:extLst>
          </p:cNvPr>
          <p:cNvSpPr txBox="1"/>
          <p:nvPr/>
        </p:nvSpPr>
        <p:spPr>
          <a:xfrm>
            <a:off x="5228853" y="6040669"/>
            <a:ext cx="2655599" cy="369332"/>
          </a:xfrm>
          <a:prstGeom prst="rect">
            <a:avLst/>
          </a:prstGeom>
          <a:noFill/>
        </p:spPr>
        <p:txBody>
          <a:bodyPr wrap="none" rtlCol="0">
            <a:spAutoFit/>
          </a:bodyPr>
          <a:lstStyle/>
          <a:p>
            <a:r>
              <a:rPr lang="es-ES" b="1" dirty="0">
                <a:effectLst>
                  <a:outerShdw blurRad="38100" dist="38100" dir="2700000" algn="tl">
                    <a:srgbClr val="000000">
                      <a:alpha val="43137"/>
                    </a:srgbClr>
                  </a:outerShdw>
                </a:effectLst>
              </a:rPr>
              <a:t>Entorno de desarrollo</a:t>
            </a:r>
          </a:p>
        </p:txBody>
      </p:sp>
      <p:pic>
        <p:nvPicPr>
          <p:cNvPr id="1026" name="Picture 2"/>
          <p:cNvPicPr>
            <a:picLocks noChangeAspect="1" noChangeArrowheads="1"/>
          </p:cNvPicPr>
          <p:nvPr/>
        </p:nvPicPr>
        <p:blipFill>
          <a:blip r:embed="rId3" cstate="print"/>
          <a:srcRect/>
          <a:stretch>
            <a:fillRect/>
          </a:stretch>
        </p:blipFill>
        <p:spPr bwMode="auto">
          <a:xfrm>
            <a:off x="4738232" y="2274074"/>
            <a:ext cx="3091677" cy="3772356"/>
          </a:xfrm>
          <a:prstGeom prst="rect">
            <a:avLst/>
          </a:prstGeom>
          <a:noFill/>
          <a:ln w="9525">
            <a:noFill/>
            <a:miter lim="800000"/>
            <a:headEnd/>
            <a:tailEnd/>
          </a:ln>
        </p:spPr>
      </p:pic>
    </p:spTree>
    <p:extLst>
      <p:ext uri="{BB962C8B-B14F-4D97-AF65-F5344CB8AC3E}">
        <p14:creationId xmlns:p14="http://schemas.microsoft.com/office/powerpoint/2010/main" xmlns="" val="930707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484A151-DD99-4A94-80DB-9F6675C19757}"/>
              </a:ext>
            </a:extLst>
          </p:cNvPr>
          <p:cNvSpPr>
            <a:spLocks noGrp="1"/>
          </p:cNvSpPr>
          <p:nvPr>
            <p:ph type="title"/>
          </p:nvPr>
        </p:nvSpPr>
        <p:spPr>
          <a:xfrm>
            <a:off x="685800" y="484632"/>
            <a:ext cx="7772400" cy="1609344"/>
          </a:xfrm>
        </p:spPr>
        <p:style>
          <a:lnRef idx="1">
            <a:schemeClr val="accent5"/>
          </a:lnRef>
          <a:fillRef idx="3">
            <a:schemeClr val="accent5"/>
          </a:fillRef>
          <a:effectRef idx="2">
            <a:schemeClr val="accent5"/>
          </a:effectRef>
          <a:fontRef idx="minor">
            <a:schemeClr val="lt1"/>
          </a:fontRef>
        </p:style>
        <p:txBody>
          <a:bodyPr/>
          <a:lstStyle/>
          <a:p>
            <a:r>
              <a:rPr lang="es-ES"/>
              <a:t>2. ¿DE DÓNDE VIENE?</a:t>
            </a:r>
            <a:endParaRPr lang="es-ES" dirty="0"/>
          </a:p>
        </p:txBody>
      </p:sp>
      <p:pic>
        <p:nvPicPr>
          <p:cNvPr id="5" name="Marcador de contenido 4" descr="Imagen que contiene suelo, persona, interior, pared&#10;&#10;Descripción generada con confianza muy alta">
            <a:extLst>
              <a:ext uri="{FF2B5EF4-FFF2-40B4-BE49-F238E27FC236}">
                <a16:creationId xmlns:a16="http://schemas.microsoft.com/office/drawing/2014/main" xmlns="" id="{8B6D12E3-41B2-42FA-895C-3BFE8D985D71}"/>
              </a:ext>
            </a:extLst>
          </p:cNvPr>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85800" y="2265046"/>
            <a:ext cx="5476461" cy="4107347"/>
          </a:xfrm>
          <a:ln w="28575">
            <a:solidFill>
              <a:schemeClr val="tx1"/>
            </a:solidFill>
          </a:ln>
        </p:spPr>
      </p:pic>
      <p:sp>
        <p:nvSpPr>
          <p:cNvPr id="6" name="CuadroTexto 5">
            <a:extLst>
              <a:ext uri="{FF2B5EF4-FFF2-40B4-BE49-F238E27FC236}">
                <a16:creationId xmlns:a16="http://schemas.microsoft.com/office/drawing/2014/main" xmlns="" id="{CBFD0B16-8661-4E8C-80C0-BE99A3C12803}"/>
              </a:ext>
            </a:extLst>
          </p:cNvPr>
          <p:cNvSpPr txBox="1"/>
          <p:nvPr/>
        </p:nvSpPr>
        <p:spPr>
          <a:xfrm>
            <a:off x="6162261" y="3164557"/>
            <a:ext cx="3081421" cy="2308324"/>
          </a:xfrm>
          <a:prstGeom prst="rect">
            <a:avLst/>
          </a:prstGeom>
          <a:noFill/>
        </p:spPr>
        <p:txBody>
          <a:bodyPr wrap="none" rtlCol="0">
            <a:spAutoFit/>
          </a:bodyPr>
          <a:lstStyle/>
          <a:p>
            <a:pPr algn="ctr"/>
            <a:r>
              <a:rPr lang="es-ES" dirty="0">
                <a:effectLst>
                  <a:outerShdw blurRad="38100" dist="38100" dir="2700000" algn="tl">
                    <a:srgbClr val="000000">
                      <a:alpha val="43137"/>
                    </a:srgbClr>
                  </a:outerShdw>
                </a:effectLst>
              </a:rPr>
              <a:t>Pasó de proyecto educativo</a:t>
            </a:r>
          </a:p>
          <a:p>
            <a:pPr algn="ctr"/>
            <a:r>
              <a:rPr lang="es-ES" dirty="0">
                <a:effectLst>
                  <a:outerShdw blurRad="38100" dist="38100" dir="2700000" algn="tl">
                    <a:srgbClr val="000000">
                      <a:alpha val="43137"/>
                    </a:srgbClr>
                  </a:outerShdw>
                </a:effectLst>
              </a:rPr>
              <a:t>a ser un emblema de la</a:t>
            </a:r>
          </a:p>
          <a:p>
            <a:pPr algn="ctr"/>
            <a:r>
              <a:rPr lang="es-ES" dirty="0">
                <a:effectLst>
                  <a:outerShdw blurRad="38100" dist="38100" dir="2700000" algn="tl">
                    <a:srgbClr val="000000">
                      <a:alpha val="43137"/>
                    </a:srgbClr>
                  </a:outerShdw>
                </a:effectLst>
              </a:rPr>
              <a:t>comunidad </a:t>
            </a:r>
            <a:r>
              <a:rPr lang="es-ES" dirty="0">
                <a:solidFill>
                  <a:schemeClr val="accent1"/>
                </a:solidFill>
                <a:effectLst>
                  <a:outerShdw blurRad="38100" dist="38100" dir="2700000" algn="tl">
                    <a:srgbClr val="000000">
                      <a:alpha val="43137"/>
                    </a:srgbClr>
                  </a:outerShdw>
                </a:effectLst>
              </a:rPr>
              <a:t>DIY</a:t>
            </a:r>
            <a:r>
              <a:rPr lang="es-ES" dirty="0">
                <a:effectLst>
                  <a:outerShdw blurRad="38100" dist="38100" dir="2700000" algn="tl">
                    <a:srgbClr val="000000">
                      <a:alpha val="43137"/>
                    </a:srgbClr>
                  </a:outerShdw>
                </a:effectLst>
              </a:rPr>
              <a:t>.</a:t>
            </a:r>
          </a:p>
          <a:p>
            <a:pPr algn="ctr"/>
            <a:endParaRPr lang="es-ES" dirty="0">
              <a:effectLst>
                <a:outerShdw blurRad="38100" dist="38100" dir="2700000" algn="tl">
                  <a:srgbClr val="000000">
                    <a:alpha val="43137"/>
                  </a:srgbClr>
                </a:outerShdw>
              </a:effectLst>
            </a:endParaRPr>
          </a:p>
          <a:p>
            <a:pPr algn="ctr"/>
            <a:r>
              <a:rPr lang="es-ES" dirty="0">
                <a:effectLst>
                  <a:outerShdw blurRad="38100" dist="38100" dir="2700000" algn="tl">
                    <a:srgbClr val="000000">
                      <a:alpha val="43137"/>
                    </a:srgbClr>
                  </a:outerShdw>
                </a:effectLst>
              </a:rPr>
              <a:t>Ya llevan más de</a:t>
            </a:r>
          </a:p>
          <a:p>
            <a:pPr algn="ctr"/>
            <a:r>
              <a:rPr lang="es-ES" dirty="0">
                <a:solidFill>
                  <a:schemeClr val="accent1"/>
                </a:solidFill>
                <a:effectLst>
                  <a:outerShdw blurRad="38100" dist="38100" dir="2700000" algn="tl">
                    <a:srgbClr val="000000">
                      <a:alpha val="43137"/>
                    </a:srgbClr>
                  </a:outerShdw>
                </a:effectLst>
              </a:rPr>
              <a:t>1.200.000 ejemplares</a:t>
            </a:r>
          </a:p>
          <a:p>
            <a:pPr algn="ctr"/>
            <a:r>
              <a:rPr lang="es-ES" dirty="0">
                <a:effectLst>
                  <a:outerShdw blurRad="38100" dist="38100" dir="2700000" algn="tl">
                    <a:srgbClr val="000000">
                      <a:alpha val="43137"/>
                    </a:srgbClr>
                  </a:outerShdw>
                </a:effectLst>
              </a:rPr>
              <a:t>vendidos en placas</a:t>
            </a:r>
          </a:p>
          <a:p>
            <a:pPr algn="ctr"/>
            <a:r>
              <a:rPr lang="es-ES" dirty="0">
                <a:effectLst>
                  <a:outerShdw blurRad="38100" dist="38100" dir="2700000" algn="tl">
                    <a:srgbClr val="000000">
                      <a:alpha val="43137"/>
                    </a:srgbClr>
                  </a:outerShdw>
                </a:effectLst>
              </a:rPr>
              <a:t>originales.</a:t>
            </a:r>
          </a:p>
        </p:txBody>
      </p:sp>
    </p:spTree>
    <p:extLst>
      <p:ext uri="{BB962C8B-B14F-4D97-AF65-F5344CB8AC3E}">
        <p14:creationId xmlns:p14="http://schemas.microsoft.com/office/powerpoint/2010/main" xmlns="" val="1970795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484A151-DD99-4A94-80DB-9F6675C19757}"/>
              </a:ext>
            </a:extLst>
          </p:cNvPr>
          <p:cNvSpPr>
            <a:spLocks noGrp="1"/>
          </p:cNvSpPr>
          <p:nvPr>
            <p:ph type="title"/>
          </p:nvPr>
        </p:nvSpPr>
        <p:spPr/>
        <p:style>
          <a:lnRef idx="1">
            <a:schemeClr val="accent5"/>
          </a:lnRef>
          <a:fillRef idx="3">
            <a:schemeClr val="accent5"/>
          </a:fillRef>
          <a:effectRef idx="2">
            <a:schemeClr val="accent5"/>
          </a:effectRef>
          <a:fontRef idx="minor">
            <a:schemeClr val="lt1"/>
          </a:fontRef>
        </p:style>
        <p:txBody>
          <a:bodyPr/>
          <a:lstStyle/>
          <a:p>
            <a:r>
              <a:rPr lang="es-ES" dirty="0"/>
              <a:t>3. ¿HACIA DÓNDE VA?</a:t>
            </a:r>
          </a:p>
        </p:txBody>
      </p:sp>
      <p:sp>
        <p:nvSpPr>
          <p:cNvPr id="3" name="Marcador de contenido 2">
            <a:extLst>
              <a:ext uri="{FF2B5EF4-FFF2-40B4-BE49-F238E27FC236}">
                <a16:creationId xmlns:a16="http://schemas.microsoft.com/office/drawing/2014/main" xmlns="" id="{EFFA402A-9F63-4D2A-9BD1-1478884C2DF8}"/>
              </a:ext>
            </a:extLst>
          </p:cNvPr>
          <p:cNvSpPr>
            <a:spLocks noGrp="1"/>
          </p:cNvSpPr>
          <p:nvPr>
            <p:ph idx="1"/>
          </p:nvPr>
        </p:nvSpPr>
        <p:spPr>
          <a:xfrm>
            <a:off x="802386" y="2448305"/>
            <a:ext cx="7543800" cy="4238741"/>
          </a:xfrm>
        </p:spPr>
        <p:txBody>
          <a:bodyPr>
            <a:normAutofit/>
          </a:bodyPr>
          <a:lstStyle/>
          <a:p>
            <a:pPr marL="411480" lvl="2" indent="0">
              <a:buNone/>
            </a:pPr>
            <a:r>
              <a:rPr lang="es-ES" sz="2400" dirty="0">
                <a:ln w="0"/>
                <a:solidFill>
                  <a:schemeClr val="accent1"/>
                </a:solidFill>
                <a:effectLst>
                  <a:outerShdw blurRad="38100" dist="19050" dir="2700000" algn="tl" rotWithShape="0">
                    <a:schemeClr val="dk1">
                      <a:alpha val="40000"/>
                    </a:schemeClr>
                  </a:outerShdw>
                </a:effectLst>
              </a:rPr>
              <a:t>Cuenta con muchas ventajas:</a:t>
            </a:r>
          </a:p>
          <a:p>
            <a:pPr marL="971550" lvl="3" indent="-285750"/>
            <a:r>
              <a:rPr lang="es-ES" sz="2400" dirty="0">
                <a:ln w="0"/>
                <a:effectLst>
                  <a:outerShdw blurRad="38100" dist="19050" dir="2700000" algn="tl" rotWithShape="0">
                    <a:schemeClr val="dk1">
                      <a:alpha val="40000"/>
                    </a:schemeClr>
                  </a:outerShdw>
                </a:effectLst>
              </a:rPr>
              <a:t>Asequible.</a:t>
            </a:r>
          </a:p>
          <a:p>
            <a:pPr marL="971550" lvl="3" indent="-285750"/>
            <a:r>
              <a:rPr lang="es-ES" sz="2400" dirty="0">
                <a:ln w="0"/>
                <a:effectLst>
                  <a:outerShdw blurRad="38100" dist="19050" dir="2700000" algn="tl" rotWithShape="0">
                    <a:schemeClr val="dk1">
                      <a:alpha val="40000"/>
                    </a:schemeClr>
                  </a:outerShdw>
                </a:effectLst>
              </a:rPr>
              <a:t>Compatible.</a:t>
            </a:r>
          </a:p>
          <a:p>
            <a:pPr marL="971550" lvl="3" indent="-285750"/>
            <a:r>
              <a:rPr lang="es-ES" sz="2400" dirty="0">
                <a:ln w="0"/>
                <a:effectLst>
                  <a:outerShdw blurRad="38100" dist="19050" dir="2700000" algn="tl" rotWithShape="0">
                    <a:schemeClr val="dk1">
                      <a:alpha val="40000"/>
                    </a:schemeClr>
                  </a:outerShdw>
                </a:effectLst>
              </a:rPr>
              <a:t>Lenguaje intuitivo.</a:t>
            </a:r>
          </a:p>
          <a:p>
            <a:pPr marL="971550" lvl="3" indent="-285750"/>
            <a:r>
              <a:rPr lang="es-ES" sz="2400" dirty="0">
                <a:ln w="0"/>
                <a:effectLst>
                  <a:outerShdw blurRad="38100" dist="19050" dir="2700000" algn="tl" rotWithShape="0">
                    <a:schemeClr val="dk1">
                      <a:alpha val="40000"/>
                    </a:schemeClr>
                  </a:outerShdw>
                </a:effectLst>
              </a:rPr>
              <a:t>Librerías.</a:t>
            </a:r>
          </a:p>
          <a:p>
            <a:pPr marL="971550" lvl="3" indent="-285750"/>
            <a:r>
              <a:rPr lang="es-ES" sz="2400" dirty="0">
                <a:ln w="0"/>
                <a:effectLst>
                  <a:outerShdw blurRad="38100" dist="19050" dir="2700000" algn="tl" rotWithShape="0">
                    <a:schemeClr val="dk1">
                      <a:alpha val="40000"/>
                    </a:schemeClr>
                  </a:outerShdw>
                </a:effectLst>
              </a:rPr>
              <a:t>Una gran y activa comunidad.</a:t>
            </a:r>
          </a:p>
          <a:p>
            <a:pPr marL="971550" lvl="3" indent="-285750"/>
            <a:r>
              <a:rPr lang="es-ES" sz="2400" dirty="0">
                <a:ln w="0"/>
                <a:effectLst>
                  <a:outerShdw blurRad="38100" dist="19050" dir="2700000" algn="tl" rotWithShape="0">
                    <a:schemeClr val="dk1">
                      <a:alpha val="40000"/>
                    </a:schemeClr>
                  </a:outerShdw>
                </a:effectLst>
              </a:rPr>
              <a:t>OPEN software.</a:t>
            </a:r>
          </a:p>
          <a:p>
            <a:pPr marL="971550" lvl="3" indent="-285750"/>
            <a:r>
              <a:rPr lang="es-ES" sz="2400" dirty="0">
                <a:ln w="0"/>
                <a:effectLst>
                  <a:outerShdw blurRad="38100" dist="19050" dir="2700000" algn="tl" rotWithShape="0">
                    <a:schemeClr val="dk1">
                      <a:alpha val="40000"/>
                    </a:schemeClr>
                  </a:outerShdw>
                </a:effectLst>
              </a:rPr>
              <a:t>OPEN hardware.</a:t>
            </a:r>
          </a:p>
        </p:txBody>
      </p:sp>
    </p:spTree>
    <p:extLst>
      <p:ext uri="{BB962C8B-B14F-4D97-AF65-F5344CB8AC3E}">
        <p14:creationId xmlns:p14="http://schemas.microsoft.com/office/powerpoint/2010/main" xmlns="" val="191158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484A151-DD99-4A94-80DB-9F6675C19757}"/>
              </a:ext>
            </a:extLst>
          </p:cNvPr>
          <p:cNvSpPr>
            <a:spLocks noGrp="1"/>
          </p:cNvSpPr>
          <p:nvPr>
            <p:ph type="title"/>
          </p:nvPr>
        </p:nvSpPr>
        <p:spPr/>
        <p:style>
          <a:lnRef idx="1">
            <a:schemeClr val="accent5"/>
          </a:lnRef>
          <a:fillRef idx="3">
            <a:schemeClr val="accent5"/>
          </a:fillRef>
          <a:effectRef idx="2">
            <a:schemeClr val="accent5"/>
          </a:effectRef>
          <a:fontRef idx="minor">
            <a:schemeClr val="lt1"/>
          </a:fontRef>
        </p:style>
        <p:txBody>
          <a:bodyPr/>
          <a:lstStyle/>
          <a:p>
            <a:r>
              <a:rPr lang="es-ES" dirty="0"/>
              <a:t>3. ¿HACIA DÓNDE VA?</a:t>
            </a:r>
          </a:p>
        </p:txBody>
      </p:sp>
      <p:sp>
        <p:nvSpPr>
          <p:cNvPr id="3" name="Marcador de contenido 2">
            <a:extLst>
              <a:ext uri="{FF2B5EF4-FFF2-40B4-BE49-F238E27FC236}">
                <a16:creationId xmlns:a16="http://schemas.microsoft.com/office/drawing/2014/main" xmlns="" id="{EFFA402A-9F63-4D2A-9BD1-1478884C2DF8}"/>
              </a:ext>
            </a:extLst>
          </p:cNvPr>
          <p:cNvSpPr>
            <a:spLocks noGrp="1"/>
          </p:cNvSpPr>
          <p:nvPr>
            <p:ph idx="1"/>
          </p:nvPr>
        </p:nvSpPr>
        <p:spPr>
          <a:xfrm>
            <a:off x="800100" y="2207182"/>
            <a:ext cx="7543800" cy="398261"/>
          </a:xfrm>
        </p:spPr>
        <p:txBody>
          <a:bodyPr>
            <a:normAutofit/>
          </a:bodyPr>
          <a:lstStyle/>
          <a:p>
            <a:pPr marL="411480" lvl="2" indent="0">
              <a:buNone/>
            </a:pPr>
            <a:r>
              <a:rPr lang="es-ES" sz="2000" dirty="0">
                <a:ln w="0"/>
                <a:solidFill>
                  <a:schemeClr val="accent1"/>
                </a:solidFill>
                <a:effectLst>
                  <a:outerShdw blurRad="38100" dist="19050" dir="2700000" algn="tl" rotWithShape="0">
                    <a:schemeClr val="dk1">
                      <a:alpha val="40000"/>
                    </a:schemeClr>
                  </a:outerShdw>
                </a:effectLst>
              </a:rPr>
              <a:t>¿Dónde está su comunidad?</a:t>
            </a:r>
          </a:p>
        </p:txBody>
      </p:sp>
      <p:pic>
        <p:nvPicPr>
          <p:cNvPr id="5" name="Imagen 4" descr="Imagen que contiene imágenes prediseñadas&#10;&#10;Descripción generada con confianza alta">
            <a:extLst>
              <a:ext uri="{FF2B5EF4-FFF2-40B4-BE49-F238E27FC236}">
                <a16:creationId xmlns:a16="http://schemas.microsoft.com/office/drawing/2014/main" xmlns="" id="{BA25CE5B-D65B-44B0-BCA8-368CA13702C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95616" y="2718649"/>
            <a:ext cx="1325880" cy="1325880"/>
          </a:xfrm>
          <a:prstGeom prst="rect">
            <a:avLst/>
          </a:prstGeom>
        </p:spPr>
      </p:pic>
      <p:pic>
        <p:nvPicPr>
          <p:cNvPr id="7" name="Imagen 6" descr="Imagen que contiene objeto, cosa, kit de primeros auxilios&#10;&#10;Descripción generada con confianza muy alta">
            <a:extLst>
              <a:ext uri="{FF2B5EF4-FFF2-40B4-BE49-F238E27FC236}">
                <a16:creationId xmlns:a16="http://schemas.microsoft.com/office/drawing/2014/main" xmlns="" id="{E0BF1E69-597D-4DFD-9D5D-E92DEBAE757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32622" y="4707172"/>
            <a:ext cx="1828937" cy="1244534"/>
          </a:xfrm>
          <a:prstGeom prst="rect">
            <a:avLst/>
          </a:prstGeom>
        </p:spPr>
      </p:pic>
      <p:pic>
        <p:nvPicPr>
          <p:cNvPr id="9" name="Imagen 8" descr="Imagen que contiene cosa&#10;&#10;Descripción generada con confianza alta">
            <a:extLst>
              <a:ext uri="{FF2B5EF4-FFF2-40B4-BE49-F238E27FC236}">
                <a16:creationId xmlns:a16="http://schemas.microsoft.com/office/drawing/2014/main" xmlns="" id="{2D95AFC8-18DE-4557-B143-5720B3A2677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75577" y="1964120"/>
            <a:ext cx="3779326" cy="2834937"/>
          </a:xfrm>
          <a:prstGeom prst="rect">
            <a:avLst/>
          </a:prstGeom>
        </p:spPr>
      </p:pic>
      <p:pic>
        <p:nvPicPr>
          <p:cNvPr id="11" name="Imagen 10">
            <a:extLst>
              <a:ext uri="{FF2B5EF4-FFF2-40B4-BE49-F238E27FC236}">
                <a16:creationId xmlns:a16="http://schemas.microsoft.com/office/drawing/2014/main" xmlns="" id="{1D0B0D7C-5466-4A94-AF23-BCEFD2EA268D}"/>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875577" y="4830842"/>
            <a:ext cx="3140765" cy="997193"/>
          </a:xfrm>
          <a:prstGeom prst="rect">
            <a:avLst/>
          </a:prstGeom>
        </p:spPr>
      </p:pic>
      <p:sp>
        <p:nvSpPr>
          <p:cNvPr id="12" name="CuadroTexto 11">
            <a:extLst>
              <a:ext uri="{FF2B5EF4-FFF2-40B4-BE49-F238E27FC236}">
                <a16:creationId xmlns:a16="http://schemas.microsoft.com/office/drawing/2014/main" xmlns="" id="{3D136B70-4B9B-4515-88E2-92B6F6B1F64F}"/>
              </a:ext>
            </a:extLst>
          </p:cNvPr>
          <p:cNvSpPr txBox="1"/>
          <p:nvPr/>
        </p:nvSpPr>
        <p:spPr>
          <a:xfrm>
            <a:off x="928607" y="4157735"/>
            <a:ext cx="3019929" cy="369332"/>
          </a:xfrm>
          <a:prstGeom prst="rect">
            <a:avLst/>
          </a:prstGeom>
          <a:noFill/>
        </p:spPr>
        <p:txBody>
          <a:bodyPr wrap="none" rtlCol="0">
            <a:spAutoFit/>
          </a:bodyPr>
          <a:lstStyle/>
          <a:p>
            <a:r>
              <a:rPr lang="es-ES" dirty="0">
                <a:hlinkClick r:id="rId6"/>
              </a:rPr>
              <a:t>Página oficial en Facebook</a:t>
            </a:r>
            <a:endParaRPr lang="es-ES" dirty="0"/>
          </a:p>
        </p:txBody>
      </p:sp>
      <p:sp>
        <p:nvSpPr>
          <p:cNvPr id="13" name="CuadroTexto 12">
            <a:extLst>
              <a:ext uri="{FF2B5EF4-FFF2-40B4-BE49-F238E27FC236}">
                <a16:creationId xmlns:a16="http://schemas.microsoft.com/office/drawing/2014/main" xmlns="" id="{595EEFEB-28B3-415D-850C-7B7C391216D3}"/>
              </a:ext>
            </a:extLst>
          </p:cNvPr>
          <p:cNvSpPr txBox="1"/>
          <p:nvPr/>
        </p:nvSpPr>
        <p:spPr>
          <a:xfrm>
            <a:off x="1138888" y="6131811"/>
            <a:ext cx="2599366" cy="369332"/>
          </a:xfrm>
          <a:prstGeom prst="rect">
            <a:avLst/>
          </a:prstGeom>
          <a:noFill/>
        </p:spPr>
        <p:txBody>
          <a:bodyPr wrap="none" rtlCol="0">
            <a:spAutoFit/>
          </a:bodyPr>
          <a:lstStyle/>
          <a:p>
            <a:r>
              <a:rPr lang="es-ES" dirty="0">
                <a:hlinkClick r:id="rId7"/>
              </a:rPr>
              <a:t>Foro oficial de Arduino</a:t>
            </a:r>
            <a:endParaRPr lang="es-ES" dirty="0"/>
          </a:p>
        </p:txBody>
      </p:sp>
      <p:sp>
        <p:nvSpPr>
          <p:cNvPr id="14" name="CuadroTexto 13">
            <a:extLst>
              <a:ext uri="{FF2B5EF4-FFF2-40B4-BE49-F238E27FC236}">
                <a16:creationId xmlns:a16="http://schemas.microsoft.com/office/drawing/2014/main" xmlns="" id="{08A34FF3-C250-4E19-9E38-49A480EA3851}"/>
              </a:ext>
            </a:extLst>
          </p:cNvPr>
          <p:cNvSpPr txBox="1"/>
          <p:nvPr/>
        </p:nvSpPr>
        <p:spPr>
          <a:xfrm>
            <a:off x="5668118" y="4157735"/>
            <a:ext cx="1555682" cy="369332"/>
          </a:xfrm>
          <a:prstGeom prst="rect">
            <a:avLst/>
          </a:prstGeom>
          <a:noFill/>
        </p:spPr>
        <p:txBody>
          <a:bodyPr wrap="none" rtlCol="0">
            <a:spAutoFit/>
          </a:bodyPr>
          <a:lstStyle/>
          <a:p>
            <a:r>
              <a:rPr lang="es-ES" dirty="0">
                <a:hlinkClick r:id="rId8"/>
              </a:rPr>
              <a:t>Instructables</a:t>
            </a:r>
            <a:endParaRPr lang="es-ES" dirty="0"/>
          </a:p>
        </p:txBody>
      </p:sp>
      <p:sp>
        <p:nvSpPr>
          <p:cNvPr id="15" name="CuadroTexto 14">
            <a:extLst>
              <a:ext uri="{FF2B5EF4-FFF2-40B4-BE49-F238E27FC236}">
                <a16:creationId xmlns:a16="http://schemas.microsoft.com/office/drawing/2014/main" xmlns="" id="{2CA71C4C-1F68-4374-AAAB-2C5EB9BD378E}"/>
              </a:ext>
            </a:extLst>
          </p:cNvPr>
          <p:cNvSpPr txBox="1"/>
          <p:nvPr/>
        </p:nvSpPr>
        <p:spPr>
          <a:xfrm>
            <a:off x="5737207" y="6131811"/>
            <a:ext cx="1417504" cy="369332"/>
          </a:xfrm>
          <a:prstGeom prst="rect">
            <a:avLst/>
          </a:prstGeom>
          <a:noFill/>
        </p:spPr>
        <p:txBody>
          <a:bodyPr wrap="none" rtlCol="0">
            <a:spAutoFit/>
          </a:bodyPr>
          <a:lstStyle/>
          <a:p>
            <a:r>
              <a:rPr lang="es-ES" dirty="0">
                <a:hlinkClick r:id="rId9"/>
              </a:rPr>
              <a:t>Blog: ECDA</a:t>
            </a:r>
            <a:endParaRPr lang="es-ES" dirty="0"/>
          </a:p>
        </p:txBody>
      </p:sp>
    </p:spTree>
    <p:extLst>
      <p:ext uri="{BB962C8B-B14F-4D97-AF65-F5344CB8AC3E}">
        <p14:creationId xmlns:p14="http://schemas.microsoft.com/office/powerpoint/2010/main" xmlns="" val="950156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484A151-DD99-4A94-80DB-9F6675C19757}"/>
              </a:ext>
            </a:extLst>
          </p:cNvPr>
          <p:cNvSpPr>
            <a:spLocks noGrp="1"/>
          </p:cNvSpPr>
          <p:nvPr>
            <p:ph type="title"/>
          </p:nvPr>
        </p:nvSpPr>
        <p:spPr/>
        <p:style>
          <a:lnRef idx="1">
            <a:schemeClr val="accent5"/>
          </a:lnRef>
          <a:fillRef idx="3">
            <a:schemeClr val="accent5"/>
          </a:fillRef>
          <a:effectRef idx="2">
            <a:schemeClr val="accent5"/>
          </a:effectRef>
          <a:fontRef idx="minor">
            <a:schemeClr val="lt1"/>
          </a:fontRef>
        </p:style>
        <p:txBody>
          <a:bodyPr/>
          <a:lstStyle/>
          <a:p>
            <a:r>
              <a:rPr lang="es-ES" dirty="0"/>
              <a:t>4. ¿QUÉ PUEDO HACER?</a:t>
            </a:r>
          </a:p>
        </p:txBody>
      </p:sp>
      <p:pic>
        <p:nvPicPr>
          <p:cNvPr id="5" name="Marcador de contenido 4">
            <a:extLst>
              <a:ext uri="{FF2B5EF4-FFF2-40B4-BE49-F238E27FC236}">
                <a16:creationId xmlns:a16="http://schemas.microsoft.com/office/drawing/2014/main" xmlns="" id="{467DB160-709A-4817-94EE-0D6D1940A8A7}"/>
              </a:ext>
            </a:extLst>
          </p:cNvPr>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805921" y="2447926"/>
            <a:ext cx="2756263" cy="1550398"/>
          </a:xfrm>
        </p:spPr>
      </p:pic>
      <p:sp>
        <p:nvSpPr>
          <p:cNvPr id="6" name="CuadroTexto 5">
            <a:extLst>
              <a:ext uri="{FF2B5EF4-FFF2-40B4-BE49-F238E27FC236}">
                <a16:creationId xmlns:a16="http://schemas.microsoft.com/office/drawing/2014/main" xmlns="" id="{E6A851A2-EEF3-4F37-A617-F6519EDB55DB}"/>
              </a:ext>
            </a:extLst>
          </p:cNvPr>
          <p:cNvSpPr txBox="1"/>
          <p:nvPr/>
        </p:nvSpPr>
        <p:spPr>
          <a:xfrm>
            <a:off x="271059" y="4094395"/>
            <a:ext cx="3825984" cy="369332"/>
          </a:xfrm>
          <a:prstGeom prst="rect">
            <a:avLst/>
          </a:prstGeom>
          <a:noFill/>
        </p:spPr>
        <p:txBody>
          <a:bodyPr wrap="none" rtlCol="0">
            <a:spAutoFit/>
          </a:bodyPr>
          <a:lstStyle/>
          <a:p>
            <a:r>
              <a:rPr lang="es-ES" dirty="0">
                <a:hlinkClick r:id="rId3"/>
              </a:rPr>
              <a:t>Gangnam Style en lectores </a:t>
            </a:r>
            <a:r>
              <a:rPr lang="es-ES" dirty="0" err="1">
                <a:hlinkClick r:id="rId3"/>
              </a:rPr>
              <a:t>Floppy</a:t>
            </a:r>
            <a:endParaRPr lang="es-ES" dirty="0"/>
          </a:p>
        </p:txBody>
      </p:sp>
      <p:pic>
        <p:nvPicPr>
          <p:cNvPr id="8" name="Imagen 7" descr="Imagen que contiene interior, electrónica&#10;&#10;Descripción generada con confianza alta">
            <a:extLst>
              <a:ext uri="{FF2B5EF4-FFF2-40B4-BE49-F238E27FC236}">
                <a16:creationId xmlns:a16="http://schemas.microsoft.com/office/drawing/2014/main" xmlns="" id="{135B4C76-B686-4EAD-AD1B-BFD8B96BD58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26742" y="4633011"/>
            <a:ext cx="2714619" cy="1528067"/>
          </a:xfrm>
          <a:prstGeom prst="rect">
            <a:avLst/>
          </a:prstGeom>
        </p:spPr>
      </p:pic>
      <p:sp>
        <p:nvSpPr>
          <p:cNvPr id="9" name="CuadroTexto 8">
            <a:extLst>
              <a:ext uri="{FF2B5EF4-FFF2-40B4-BE49-F238E27FC236}">
                <a16:creationId xmlns:a16="http://schemas.microsoft.com/office/drawing/2014/main" xmlns="" id="{F2C2CECA-08DD-484D-BF34-8CB37A37D60E}"/>
              </a:ext>
            </a:extLst>
          </p:cNvPr>
          <p:cNvSpPr txBox="1"/>
          <p:nvPr/>
        </p:nvSpPr>
        <p:spPr>
          <a:xfrm>
            <a:off x="1062398" y="6257149"/>
            <a:ext cx="2243306" cy="369332"/>
          </a:xfrm>
          <a:prstGeom prst="rect">
            <a:avLst/>
          </a:prstGeom>
          <a:noFill/>
        </p:spPr>
        <p:txBody>
          <a:bodyPr wrap="none" rtlCol="0">
            <a:spAutoFit/>
          </a:bodyPr>
          <a:lstStyle/>
          <a:p>
            <a:r>
              <a:rPr lang="es-ES" dirty="0">
                <a:hlinkClick r:id="rId5"/>
              </a:rPr>
              <a:t>Plotter con Arduino</a:t>
            </a:r>
            <a:endParaRPr lang="es-ES" dirty="0"/>
          </a:p>
        </p:txBody>
      </p:sp>
      <p:pic>
        <p:nvPicPr>
          <p:cNvPr id="12" name="Imagen 11" descr="Imagen que contiene pared, mesa, interior&#10;&#10;Descripción generada con confianza muy alta">
            <a:extLst>
              <a:ext uri="{FF2B5EF4-FFF2-40B4-BE49-F238E27FC236}">
                <a16:creationId xmlns:a16="http://schemas.microsoft.com/office/drawing/2014/main" xmlns="" id="{B72A2E5F-E9BA-4627-90E9-BF7F7D849D4B}"/>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144495" y="2447926"/>
            <a:ext cx="2695492" cy="1516214"/>
          </a:xfrm>
          <a:prstGeom prst="rect">
            <a:avLst/>
          </a:prstGeom>
        </p:spPr>
      </p:pic>
      <p:sp>
        <p:nvSpPr>
          <p:cNvPr id="13" name="CuadroTexto 12">
            <a:extLst>
              <a:ext uri="{FF2B5EF4-FFF2-40B4-BE49-F238E27FC236}">
                <a16:creationId xmlns:a16="http://schemas.microsoft.com/office/drawing/2014/main" xmlns="" id="{1273D895-DC78-4BCE-BF62-E329A5B680C8}"/>
              </a:ext>
            </a:extLst>
          </p:cNvPr>
          <p:cNvSpPr txBox="1"/>
          <p:nvPr/>
        </p:nvSpPr>
        <p:spPr>
          <a:xfrm>
            <a:off x="4694762" y="4094395"/>
            <a:ext cx="3594958" cy="369332"/>
          </a:xfrm>
          <a:prstGeom prst="rect">
            <a:avLst/>
          </a:prstGeom>
          <a:noFill/>
        </p:spPr>
        <p:txBody>
          <a:bodyPr wrap="none" rtlCol="0">
            <a:spAutoFit/>
          </a:bodyPr>
          <a:lstStyle/>
          <a:p>
            <a:r>
              <a:rPr lang="es-ES" dirty="0">
                <a:hlinkClick r:id="rId7"/>
              </a:rPr>
              <a:t>Arduino Barman: “</a:t>
            </a:r>
            <a:r>
              <a:rPr lang="es-ES" dirty="0" err="1">
                <a:hlinkClick r:id="rId7"/>
              </a:rPr>
              <a:t>the</a:t>
            </a:r>
            <a:r>
              <a:rPr lang="es-ES" dirty="0">
                <a:hlinkClick r:id="rId7"/>
              </a:rPr>
              <a:t> </a:t>
            </a:r>
            <a:r>
              <a:rPr lang="es-ES" dirty="0" err="1">
                <a:hlinkClick r:id="rId7"/>
              </a:rPr>
              <a:t>Inebrator</a:t>
            </a:r>
            <a:r>
              <a:rPr lang="es-ES" dirty="0">
                <a:hlinkClick r:id="rId7"/>
              </a:rPr>
              <a:t>”</a:t>
            </a:r>
            <a:endParaRPr lang="es-ES" dirty="0"/>
          </a:p>
        </p:txBody>
      </p:sp>
      <p:pic>
        <p:nvPicPr>
          <p:cNvPr id="16" name="Imagen 15" descr="Imagen que contiene suelo, interior, pared&#10;&#10;Descripción generada con confianza muy alta">
            <a:extLst>
              <a:ext uri="{FF2B5EF4-FFF2-40B4-BE49-F238E27FC236}">
                <a16:creationId xmlns:a16="http://schemas.microsoft.com/office/drawing/2014/main" xmlns="" id="{8EE0E116-2262-40AF-811E-2C4437454D4D}"/>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5144495" y="4633011"/>
            <a:ext cx="2695492" cy="1516214"/>
          </a:xfrm>
          <a:prstGeom prst="rect">
            <a:avLst/>
          </a:prstGeom>
        </p:spPr>
      </p:pic>
      <p:sp>
        <p:nvSpPr>
          <p:cNvPr id="17" name="CuadroTexto 16">
            <a:extLst>
              <a:ext uri="{FF2B5EF4-FFF2-40B4-BE49-F238E27FC236}">
                <a16:creationId xmlns:a16="http://schemas.microsoft.com/office/drawing/2014/main" xmlns="" id="{9949BCED-24FD-455F-95D6-A78BABAE6191}"/>
              </a:ext>
            </a:extLst>
          </p:cNvPr>
          <p:cNvSpPr txBox="1"/>
          <p:nvPr/>
        </p:nvSpPr>
        <p:spPr>
          <a:xfrm>
            <a:off x="5034566" y="6257149"/>
            <a:ext cx="2915350" cy="369332"/>
          </a:xfrm>
          <a:prstGeom prst="rect">
            <a:avLst/>
          </a:prstGeom>
          <a:noFill/>
        </p:spPr>
        <p:txBody>
          <a:bodyPr wrap="none" rtlCol="0">
            <a:spAutoFit/>
          </a:bodyPr>
          <a:lstStyle/>
          <a:p>
            <a:r>
              <a:rPr lang="es-ES" dirty="0">
                <a:hlinkClick r:id="rId9"/>
              </a:rPr>
              <a:t>Batería robot con Arduino</a:t>
            </a:r>
            <a:endParaRPr lang="es-ES" dirty="0"/>
          </a:p>
        </p:txBody>
      </p:sp>
    </p:spTree>
    <p:extLst>
      <p:ext uri="{BB962C8B-B14F-4D97-AF65-F5344CB8AC3E}">
        <p14:creationId xmlns:p14="http://schemas.microsoft.com/office/powerpoint/2010/main" xmlns="" val="3599412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484A151-DD99-4A94-80DB-9F6675C19757}"/>
              </a:ext>
            </a:extLst>
          </p:cNvPr>
          <p:cNvSpPr>
            <a:spLocks noGrp="1"/>
          </p:cNvSpPr>
          <p:nvPr>
            <p:ph type="title"/>
          </p:nvPr>
        </p:nvSpPr>
        <p:spPr/>
        <p:style>
          <a:lnRef idx="1">
            <a:schemeClr val="accent5"/>
          </a:lnRef>
          <a:fillRef idx="3">
            <a:schemeClr val="accent5"/>
          </a:fillRef>
          <a:effectRef idx="2">
            <a:schemeClr val="accent5"/>
          </a:effectRef>
          <a:fontRef idx="minor">
            <a:schemeClr val="lt1"/>
          </a:fontRef>
        </p:style>
        <p:txBody>
          <a:bodyPr/>
          <a:lstStyle/>
          <a:p>
            <a:r>
              <a:rPr lang="es-ES" dirty="0"/>
              <a:t>5. LAS DIFERENTES CARAS DE ARDUINO</a:t>
            </a:r>
          </a:p>
        </p:txBody>
      </p:sp>
      <p:sp>
        <p:nvSpPr>
          <p:cNvPr id="3" name="Marcador de contenido 2">
            <a:extLst>
              <a:ext uri="{FF2B5EF4-FFF2-40B4-BE49-F238E27FC236}">
                <a16:creationId xmlns:a16="http://schemas.microsoft.com/office/drawing/2014/main" xmlns="" id="{EFFA402A-9F63-4D2A-9BD1-1478884C2DF8}"/>
              </a:ext>
            </a:extLst>
          </p:cNvPr>
          <p:cNvSpPr>
            <a:spLocks noGrp="1"/>
          </p:cNvSpPr>
          <p:nvPr>
            <p:ph idx="1"/>
          </p:nvPr>
        </p:nvSpPr>
        <p:spPr>
          <a:xfrm>
            <a:off x="802386" y="2448305"/>
            <a:ext cx="7543800" cy="4238741"/>
          </a:xfrm>
        </p:spPr>
        <p:txBody>
          <a:bodyPr>
            <a:normAutofit/>
          </a:bodyPr>
          <a:lstStyle/>
          <a:p>
            <a:pPr marL="411480" lvl="2" indent="0">
              <a:buNone/>
            </a:pPr>
            <a:r>
              <a:rPr lang="es-ES" sz="1800" dirty="0">
                <a:ln w="0"/>
                <a:solidFill>
                  <a:schemeClr val="accent1"/>
                </a:solidFill>
                <a:effectLst>
                  <a:outerShdw blurRad="38100" dist="19050" dir="2700000" algn="tl" rotWithShape="0">
                    <a:schemeClr val="dk1">
                      <a:alpha val="40000"/>
                    </a:schemeClr>
                  </a:outerShdw>
                </a:effectLst>
              </a:rPr>
              <a:t>Existen una gran variedad de placas, de más grandes ¡a algunas que se pueden llevar puestas! Aquí algunos ejemplos:</a:t>
            </a:r>
          </a:p>
          <a:p>
            <a:pPr marL="411480" lvl="2" indent="0">
              <a:buNone/>
            </a:pPr>
            <a:endParaRPr lang="es-ES" sz="1800" dirty="0">
              <a:ln w="0"/>
              <a:solidFill>
                <a:schemeClr val="accent1"/>
              </a:solidFill>
              <a:effectLst>
                <a:outerShdw blurRad="38100" dist="19050" dir="2700000" algn="tl" rotWithShape="0">
                  <a:schemeClr val="dk1">
                    <a:alpha val="40000"/>
                  </a:schemeClr>
                </a:outerShdw>
              </a:effectLst>
            </a:endParaRPr>
          </a:p>
        </p:txBody>
      </p:sp>
      <p:pic>
        <p:nvPicPr>
          <p:cNvPr id="7" name="Imagen 6">
            <a:extLst>
              <a:ext uri="{FF2B5EF4-FFF2-40B4-BE49-F238E27FC236}">
                <a16:creationId xmlns:a16="http://schemas.microsoft.com/office/drawing/2014/main" xmlns="" id="{4C4771C5-21D3-4699-A2F0-954A05EF71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02385" y="3570136"/>
            <a:ext cx="1776337" cy="1080605"/>
          </a:xfrm>
          <a:prstGeom prst="rect">
            <a:avLst/>
          </a:prstGeom>
        </p:spPr>
      </p:pic>
      <p:pic>
        <p:nvPicPr>
          <p:cNvPr id="9" name="Imagen 8">
            <a:extLst>
              <a:ext uri="{FF2B5EF4-FFF2-40B4-BE49-F238E27FC236}">
                <a16:creationId xmlns:a16="http://schemas.microsoft.com/office/drawing/2014/main" xmlns="" id="{C404C4D1-14BD-49AC-A672-7293A68A3B0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69419" y="5063521"/>
            <a:ext cx="2242267" cy="1282576"/>
          </a:xfrm>
          <a:prstGeom prst="rect">
            <a:avLst/>
          </a:prstGeom>
        </p:spPr>
      </p:pic>
      <p:pic>
        <p:nvPicPr>
          <p:cNvPr id="11" name="Imagen 10">
            <a:extLst>
              <a:ext uri="{FF2B5EF4-FFF2-40B4-BE49-F238E27FC236}">
                <a16:creationId xmlns:a16="http://schemas.microsoft.com/office/drawing/2014/main" xmlns="" id="{35703163-AA50-4724-8B02-082ED97E8617}"/>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736539" y="3498302"/>
            <a:ext cx="1670921" cy="1224271"/>
          </a:xfrm>
          <a:prstGeom prst="rect">
            <a:avLst/>
          </a:prstGeom>
        </p:spPr>
      </p:pic>
      <p:pic>
        <p:nvPicPr>
          <p:cNvPr id="15" name="Imagen 14">
            <a:extLst>
              <a:ext uri="{FF2B5EF4-FFF2-40B4-BE49-F238E27FC236}">
                <a16:creationId xmlns:a16="http://schemas.microsoft.com/office/drawing/2014/main" xmlns="" id="{C7680C7A-E878-4BD0-87F0-5105261D762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656604" y="5063521"/>
            <a:ext cx="1567586" cy="1259093"/>
          </a:xfrm>
          <a:prstGeom prst="rect">
            <a:avLst/>
          </a:prstGeom>
        </p:spPr>
      </p:pic>
      <p:pic>
        <p:nvPicPr>
          <p:cNvPr id="23" name="Imagen 22" descr="Imagen que contiene objeto, cosa&#10;&#10;Descripción generada con confianza muy alta">
            <a:extLst>
              <a:ext uri="{FF2B5EF4-FFF2-40B4-BE49-F238E27FC236}">
                <a16:creationId xmlns:a16="http://schemas.microsoft.com/office/drawing/2014/main" xmlns="" id="{1852F1BB-34DB-47D5-B975-B995BDEF2432}"/>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286461" y="3331190"/>
            <a:ext cx="1414830" cy="1414830"/>
          </a:xfrm>
          <a:prstGeom prst="rect">
            <a:avLst/>
          </a:prstGeom>
        </p:spPr>
      </p:pic>
      <p:pic>
        <p:nvPicPr>
          <p:cNvPr id="27" name="Imagen 26" descr="Imagen que contiene electrónica, circuito&#10;&#10;Descripción generada con confianza muy alta">
            <a:extLst>
              <a:ext uri="{FF2B5EF4-FFF2-40B4-BE49-F238E27FC236}">
                <a16:creationId xmlns:a16="http://schemas.microsoft.com/office/drawing/2014/main" xmlns="" id="{5D69DFA3-929A-4669-B070-D9D44033AA77}"/>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332311" y="5203696"/>
            <a:ext cx="1263937" cy="1001319"/>
          </a:xfrm>
          <a:prstGeom prst="rect">
            <a:avLst/>
          </a:prstGeom>
        </p:spPr>
      </p:pic>
      <p:sp>
        <p:nvSpPr>
          <p:cNvPr id="28" name="CuadroTexto 27">
            <a:extLst>
              <a:ext uri="{FF2B5EF4-FFF2-40B4-BE49-F238E27FC236}">
                <a16:creationId xmlns:a16="http://schemas.microsoft.com/office/drawing/2014/main" xmlns="" id="{FF594C84-4C49-46B9-B886-86C8E160EFC8}"/>
              </a:ext>
            </a:extLst>
          </p:cNvPr>
          <p:cNvSpPr txBox="1"/>
          <p:nvPr/>
        </p:nvSpPr>
        <p:spPr>
          <a:xfrm>
            <a:off x="973411" y="4652759"/>
            <a:ext cx="1605311" cy="369332"/>
          </a:xfrm>
          <a:prstGeom prst="rect">
            <a:avLst/>
          </a:prstGeom>
          <a:noFill/>
        </p:spPr>
        <p:txBody>
          <a:bodyPr wrap="none" rtlCol="0">
            <a:spAutoFit/>
          </a:bodyPr>
          <a:lstStyle/>
          <a:p>
            <a:r>
              <a:rPr lang="es-ES" dirty="0"/>
              <a:t>Arduino UNO</a:t>
            </a:r>
          </a:p>
        </p:txBody>
      </p:sp>
      <p:sp>
        <p:nvSpPr>
          <p:cNvPr id="29" name="CuadroTexto 28">
            <a:extLst>
              <a:ext uri="{FF2B5EF4-FFF2-40B4-BE49-F238E27FC236}">
                <a16:creationId xmlns:a16="http://schemas.microsoft.com/office/drawing/2014/main" xmlns="" id="{9DD1D802-2AA4-45E9-8B0B-56852412E5D7}"/>
              </a:ext>
            </a:extLst>
          </p:cNvPr>
          <p:cNvSpPr txBox="1"/>
          <p:nvPr/>
        </p:nvSpPr>
        <p:spPr>
          <a:xfrm>
            <a:off x="3736539" y="4652759"/>
            <a:ext cx="1487651" cy="369332"/>
          </a:xfrm>
          <a:prstGeom prst="rect">
            <a:avLst/>
          </a:prstGeom>
          <a:noFill/>
        </p:spPr>
        <p:txBody>
          <a:bodyPr wrap="none" rtlCol="0">
            <a:spAutoFit/>
          </a:bodyPr>
          <a:lstStyle/>
          <a:p>
            <a:r>
              <a:rPr lang="es-ES" dirty="0"/>
              <a:t>Arduino </a:t>
            </a:r>
            <a:r>
              <a:rPr lang="es-ES" dirty="0" err="1"/>
              <a:t>Yún</a:t>
            </a:r>
            <a:endParaRPr lang="es-ES" dirty="0"/>
          </a:p>
        </p:txBody>
      </p:sp>
      <p:sp>
        <p:nvSpPr>
          <p:cNvPr id="30" name="CuadroTexto 29">
            <a:extLst>
              <a:ext uri="{FF2B5EF4-FFF2-40B4-BE49-F238E27FC236}">
                <a16:creationId xmlns:a16="http://schemas.microsoft.com/office/drawing/2014/main" xmlns="" id="{FD70BFE2-F15C-4D20-B57B-E281731A6379}"/>
              </a:ext>
            </a:extLst>
          </p:cNvPr>
          <p:cNvSpPr txBox="1"/>
          <p:nvPr/>
        </p:nvSpPr>
        <p:spPr>
          <a:xfrm>
            <a:off x="6091242" y="4694189"/>
            <a:ext cx="1889235" cy="369332"/>
          </a:xfrm>
          <a:prstGeom prst="rect">
            <a:avLst/>
          </a:prstGeom>
          <a:noFill/>
        </p:spPr>
        <p:txBody>
          <a:bodyPr wrap="none" rtlCol="0">
            <a:spAutoFit/>
          </a:bodyPr>
          <a:lstStyle/>
          <a:p>
            <a:r>
              <a:rPr lang="es-ES" dirty="0"/>
              <a:t>Arduino </a:t>
            </a:r>
            <a:r>
              <a:rPr lang="es-ES" dirty="0" err="1"/>
              <a:t>Lilypad</a:t>
            </a:r>
            <a:endParaRPr lang="es-ES" dirty="0"/>
          </a:p>
        </p:txBody>
      </p:sp>
      <p:sp>
        <p:nvSpPr>
          <p:cNvPr id="31" name="CuadroTexto 30">
            <a:extLst>
              <a:ext uri="{FF2B5EF4-FFF2-40B4-BE49-F238E27FC236}">
                <a16:creationId xmlns:a16="http://schemas.microsoft.com/office/drawing/2014/main" xmlns="" id="{5A5F1AE9-5C5D-45D9-A060-9E271F6EE48E}"/>
              </a:ext>
            </a:extLst>
          </p:cNvPr>
          <p:cNvSpPr txBox="1"/>
          <p:nvPr/>
        </p:nvSpPr>
        <p:spPr>
          <a:xfrm>
            <a:off x="787462" y="6222628"/>
            <a:ext cx="1791260" cy="369332"/>
          </a:xfrm>
          <a:prstGeom prst="rect">
            <a:avLst/>
          </a:prstGeom>
          <a:noFill/>
        </p:spPr>
        <p:txBody>
          <a:bodyPr wrap="none" rtlCol="0">
            <a:spAutoFit/>
          </a:bodyPr>
          <a:lstStyle/>
          <a:p>
            <a:r>
              <a:rPr lang="es-ES" dirty="0"/>
              <a:t>Arduino MEGA</a:t>
            </a:r>
          </a:p>
        </p:txBody>
      </p:sp>
      <p:sp>
        <p:nvSpPr>
          <p:cNvPr id="33" name="CuadroTexto 32">
            <a:extLst>
              <a:ext uri="{FF2B5EF4-FFF2-40B4-BE49-F238E27FC236}">
                <a16:creationId xmlns:a16="http://schemas.microsoft.com/office/drawing/2014/main" xmlns="" id="{119DB797-8F0A-4722-A9AB-953A9B45BF10}"/>
              </a:ext>
            </a:extLst>
          </p:cNvPr>
          <p:cNvSpPr txBox="1"/>
          <p:nvPr/>
        </p:nvSpPr>
        <p:spPr>
          <a:xfrm>
            <a:off x="3556738" y="6222627"/>
            <a:ext cx="1905715" cy="369332"/>
          </a:xfrm>
          <a:prstGeom prst="rect">
            <a:avLst/>
          </a:prstGeom>
          <a:noFill/>
        </p:spPr>
        <p:txBody>
          <a:bodyPr wrap="none" rtlCol="0">
            <a:spAutoFit/>
          </a:bodyPr>
          <a:lstStyle/>
          <a:p>
            <a:r>
              <a:rPr lang="es-ES" dirty="0"/>
              <a:t>Arduino </a:t>
            </a:r>
            <a:r>
              <a:rPr lang="es-ES" dirty="0" err="1"/>
              <a:t>Esplora</a:t>
            </a:r>
            <a:endParaRPr lang="es-ES" dirty="0"/>
          </a:p>
        </p:txBody>
      </p:sp>
      <p:sp>
        <p:nvSpPr>
          <p:cNvPr id="34" name="CuadroTexto 33">
            <a:extLst>
              <a:ext uri="{FF2B5EF4-FFF2-40B4-BE49-F238E27FC236}">
                <a16:creationId xmlns:a16="http://schemas.microsoft.com/office/drawing/2014/main" xmlns="" id="{5C1216C6-7067-4313-B248-4A19D4393678}"/>
              </a:ext>
            </a:extLst>
          </p:cNvPr>
          <p:cNvSpPr txBox="1"/>
          <p:nvPr/>
        </p:nvSpPr>
        <p:spPr>
          <a:xfrm>
            <a:off x="6207505" y="6222627"/>
            <a:ext cx="1568443" cy="369332"/>
          </a:xfrm>
          <a:prstGeom prst="rect">
            <a:avLst/>
          </a:prstGeom>
          <a:noFill/>
        </p:spPr>
        <p:txBody>
          <a:bodyPr wrap="none" rtlCol="0">
            <a:spAutoFit/>
          </a:bodyPr>
          <a:lstStyle/>
          <a:p>
            <a:r>
              <a:rPr lang="es-ES" dirty="0"/>
              <a:t>Arduino Mini</a:t>
            </a:r>
          </a:p>
        </p:txBody>
      </p:sp>
    </p:spTree>
    <p:extLst>
      <p:ext uri="{BB962C8B-B14F-4D97-AF65-F5344CB8AC3E}">
        <p14:creationId xmlns:p14="http://schemas.microsoft.com/office/powerpoint/2010/main" xmlns="" val="41407296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Letras en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tras en madera">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tras en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Madera</Template>
  <TotalTime>1222</TotalTime>
  <Words>377</Words>
  <Application>Microsoft Office PowerPoint</Application>
  <PresentationFormat>Presentación en pantalla (4:3)</PresentationFormat>
  <Paragraphs>74</Paragraphs>
  <Slides>11</Slides>
  <Notes>0</Notes>
  <HiddenSlides>0</HiddenSlides>
  <MMClips>0</MMClips>
  <ScaleCrop>false</ScaleCrop>
  <HeadingPairs>
    <vt:vector size="4" baseType="variant">
      <vt:variant>
        <vt:lpstr>Tema</vt:lpstr>
      </vt:variant>
      <vt:variant>
        <vt:i4>1</vt:i4>
      </vt:variant>
      <vt:variant>
        <vt:lpstr>Títulos de diapositiva</vt:lpstr>
      </vt:variant>
      <vt:variant>
        <vt:i4>11</vt:i4>
      </vt:variant>
    </vt:vector>
  </HeadingPairs>
  <TitlesOfParts>
    <vt:vector size="12" baseType="lpstr">
      <vt:lpstr>Letras en madera</vt:lpstr>
      <vt:lpstr>INTRODUCCIÓN A ARDUINO</vt:lpstr>
      <vt:lpstr>ÍNDICE</vt:lpstr>
      <vt:lpstr>1. ¿QUÉ ES ARDUINO?</vt:lpstr>
      <vt:lpstr>1. ¿QUÉ ES ARDUINO?</vt:lpstr>
      <vt:lpstr>2. ¿DE DÓNDE VIENE?</vt:lpstr>
      <vt:lpstr>3. ¿HACIA DÓNDE VA?</vt:lpstr>
      <vt:lpstr>3. ¿HACIA DÓNDE VA?</vt:lpstr>
      <vt:lpstr>4. ¿QUÉ PUEDO HACER?</vt:lpstr>
      <vt:lpstr>5. LAS DIFERENTES CARAS DE ARDUINO</vt:lpstr>
      <vt:lpstr>6. ESTRUCTURA GENERAL</vt:lpstr>
      <vt:lpstr>6. ESTRUCTURA GENERAL</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Adrián Arenas Martínez</dc:creator>
  <cp:lastModifiedBy>Hewlett-Packard Company</cp:lastModifiedBy>
  <cp:revision>30</cp:revision>
  <dcterms:created xsi:type="dcterms:W3CDTF">2017-06-26T19:53:54Z</dcterms:created>
  <dcterms:modified xsi:type="dcterms:W3CDTF">2017-06-28T02:04:43Z</dcterms:modified>
</cp:coreProperties>
</file>